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5901988" cy="201168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2414" y="-115"/>
      </p:cViewPr>
      <p:guideLst>
        <p:guide orient="horz" pos="6336"/>
        <p:guide pos="5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4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7488" y="3185160"/>
            <a:ext cx="13719048" cy="105247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0432" y="320040"/>
            <a:ext cx="11414760" cy="2386584"/>
          </a:xfrm>
          <a:prstGeom prst="rect">
            <a:avLst/>
          </a:prstGeom>
          <a:solidFill>
            <a:srgbClr val="1A145E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3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Работающий способ защитить 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976" y="12134088"/>
            <a:ext cx="3072384" cy="295656"/>
          </a:xfrm>
          <a:prstGeom prst="rect">
            <a:avLst/>
          </a:prstGeom>
          <a:solidFill>
            <a:srgbClr val="1A145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200" b="1">
                <a:solidFill>
                  <a:srgbClr val="FFFFFF"/>
                </a:solidFill>
                <a:latin typeface="Arial"/>
              </a:rPr>
              <a:t>Финансовая 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B8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25912" y="1569720"/>
            <a:ext cx="5175504" cy="60411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0304"/>
            <a:ext cx="5660136" cy="184464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61432" y="256032"/>
            <a:ext cx="4331208" cy="585216"/>
          </a:xfrm>
          <a:prstGeom prst="rect">
            <a:avLst/>
          </a:prstGeom>
          <a:solidFill>
            <a:srgbClr val="4BB89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900">
                <a:solidFill>
                  <a:srgbClr val="FFFFFF"/>
                </a:solidFill>
                <a:latin typeface="Segoe UI"/>
              </a:rPr>
              <a:t>да Банк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61104" y="1969008"/>
            <a:ext cx="7095744" cy="682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6000" b="1">
                <a:latin typeface="Arial"/>
              </a:rPr>
              <a:t>КАК ЗАЩИТИТЬСЯ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55920" y="2651760"/>
            <a:ext cx="5266944" cy="8412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6000" b="1">
                <a:latin typeface="Arial"/>
              </a:rPr>
              <a:t>ОТ ФИШИНГА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7112" y="4386072"/>
            <a:ext cx="5992368" cy="658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ru" sz="2300" b="1">
                <a:latin typeface="Tahoma"/>
              </a:rPr>
              <a:t>Фишинг — вид мошенничества, когда у человека крадут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00400" y="5135880"/>
            <a:ext cx="9854184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 b="1">
                <a:latin typeface="Tahoma"/>
              </a:rPr>
              <a:t>персональные данные или деньги с помощью сайтов-подделок.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5519928"/>
            <a:ext cx="8915400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300" b="1">
                <a:latin typeface="Tahoma"/>
              </a:rPr>
              <a:t>Часто мошенники делают сайты, которые как две капли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53784" y="5812536"/>
            <a:ext cx="7214616" cy="768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109000"/>
              </a:lnSpc>
            </a:pPr>
            <a:r>
              <a:rPr lang="ru" sz="2300" b="1">
                <a:latin typeface="Tahoma"/>
              </a:rPr>
              <a:t>воды похожи на сайты реальных организаций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10072" y="7327392"/>
            <a:ext cx="6611112" cy="9387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>
              <a:lnSpc>
                <a:spcPct val="107000"/>
              </a:lnSpc>
            </a:pPr>
            <a:r>
              <a:rPr lang="ru" sz="3600" b="1">
                <a:latin typeface="Arial"/>
              </a:rPr>
              <a:t>КАК МОЖНО ОКАЗАТЬСЯ НА ФИШИНГОВОМ САЙТЕ?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10072" y="8604504"/>
            <a:ext cx="7595616" cy="1386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/>
            <a:r>
              <a:rPr lang="ru" sz="2300">
                <a:latin typeface="Tahoma"/>
              </a:rPr>
              <a:t>По ссылкам из интернета или электронной почты, СМС, сообщений в соцсетях или мессенджерах, рекламы, объявлений о лотереях, распродажах, компенсациях от государства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97880" y="10393680"/>
            <a:ext cx="7004304" cy="960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/>
            <a:r>
              <a:rPr lang="ru" sz="2300" b="1">
                <a:latin typeface="Tahoma"/>
              </a:rPr>
              <a:t>Хакеры часто взламывают чужие аккаунты, и фишинговая ссылка может прийти даже от знакомых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25312" y="11850624"/>
            <a:ext cx="8077200" cy="1021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79400">
              <a:lnSpc>
                <a:spcPct val="107000"/>
              </a:lnSpc>
            </a:pPr>
            <a:r>
              <a:rPr lang="ru" sz="3600" b="1">
                <a:latin typeface="Arial"/>
              </a:rPr>
              <a:t>КАК РАСПОЗНАТЬ ФИШИНГОВЫЙ САЙТ?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79592" y="13191744"/>
            <a:ext cx="8080248" cy="2154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>
              <a:lnSpc>
                <a:spcPct val="129000"/>
              </a:lnSpc>
            </a:pPr>
            <a:r>
              <a:rPr lang="ru" sz="2300" b="1">
                <a:latin typeface="Tahoma"/>
              </a:rPr>
              <a:t>Адрес </a:t>
            </a:r>
            <a:r>
              <a:rPr lang="ru" sz="2300">
                <a:latin typeface="Tahoma"/>
              </a:rPr>
              <a:t>отличается от настоящего лишь парой символов </a:t>
            </a:r>
            <a:r>
              <a:rPr lang="ru" sz="2300" b="1">
                <a:latin typeface="Tahoma"/>
              </a:rPr>
              <a:t>адресной строке </a:t>
            </a:r>
            <a:r>
              <a:rPr lang="ru" sz="2300">
                <a:latin typeface="Tahoma"/>
              </a:rPr>
              <a:t>нет </a:t>
            </a:r>
            <a:r>
              <a:rPr lang="en-US" sz="2300">
                <a:latin typeface="Tahoma"/>
              </a:rPr>
              <a:t>https </a:t>
            </a:r>
            <a:r>
              <a:rPr lang="ru" sz="2300">
                <a:latin typeface="Tahoma"/>
              </a:rPr>
              <a:t>и значка закрытого замка </a:t>
            </a:r>
            <a:r>
              <a:rPr lang="ru" sz="2300" b="1">
                <a:latin typeface="Tahoma"/>
              </a:rPr>
              <a:t>Дизайн </a:t>
            </a:r>
            <a:r>
              <a:rPr lang="ru" sz="2300">
                <a:latin typeface="Tahoma"/>
              </a:rPr>
              <a:t>скопирован некачественно, в текстах есть ошибки </a:t>
            </a:r>
            <a:r>
              <a:rPr lang="ru" sz="2300" b="1">
                <a:latin typeface="Tahoma"/>
              </a:rPr>
              <a:t>У сайта </a:t>
            </a:r>
            <a:r>
              <a:rPr lang="ru" sz="2300">
                <a:latin typeface="Tahoma"/>
              </a:rPr>
              <a:t>мало страниц или даже одна — для ввода данных карты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910072" y="16105632"/>
            <a:ext cx="7431024" cy="3779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8100"/>
            <a:r>
              <a:rPr lang="ru" sz="3600" b="1">
                <a:latin typeface="Arial"/>
              </a:rPr>
              <a:t>КАК УБЕРЕЧЬСЯ ОТ ФИШИНГА?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76544" y="16861536"/>
            <a:ext cx="8153400" cy="1661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90500">
              <a:lnSpc>
                <a:spcPct val="126000"/>
              </a:lnSpc>
            </a:pPr>
            <a:r>
              <a:rPr lang="ru" sz="2300" b="1">
                <a:latin typeface="Tahoma"/>
              </a:rPr>
              <a:t>Установите </a:t>
            </a:r>
            <a:r>
              <a:rPr lang="ru" sz="2300">
                <a:latin typeface="Tahoma"/>
              </a:rPr>
              <a:t>антивирус и регулярно обновляйте его</a:t>
            </a:r>
          </a:p>
          <a:p>
            <a:pPr indent="-228600">
              <a:lnSpc>
                <a:spcPct val="126000"/>
              </a:lnSpc>
            </a:pPr>
            <a:r>
              <a:rPr lang="ru" sz="2300" b="1">
                <a:latin typeface="Tahoma"/>
              </a:rPr>
              <a:t>Сохраняйте </a:t>
            </a:r>
            <a:r>
              <a:rPr lang="ru" sz="2300">
                <a:latin typeface="Tahoma"/>
              </a:rPr>
              <a:t>в закладках адреса нужных сайтов </a:t>
            </a:r>
            <a:r>
              <a:rPr lang="ru" sz="2300" b="1">
                <a:latin typeface="Tahoma"/>
              </a:rPr>
              <a:t>Не переходите </a:t>
            </a:r>
            <a:r>
              <a:rPr lang="ru" sz="2300">
                <a:latin typeface="Tahoma"/>
              </a:rPr>
              <a:t>по подозрительным ссылкам </a:t>
            </a:r>
            <a:r>
              <a:rPr lang="ru" sz="2300" b="1">
                <a:latin typeface="Tahoma"/>
              </a:rPr>
              <a:t>Используйте </a:t>
            </a:r>
            <a:r>
              <a:rPr lang="ru" sz="2300">
                <a:latin typeface="Tahoma"/>
              </a:rPr>
              <a:t>отдельную карту для покупок в интернете, кладите на нее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82112" y="19610832"/>
            <a:ext cx="2545080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Arial"/>
              </a:rPr>
              <a:t>Подробнее о правилах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182112" y="19882104"/>
            <a:ext cx="2822448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Arial"/>
              </a:rPr>
              <a:t>кибергигиены читайте на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32464" y="1648968"/>
            <a:ext cx="868680" cy="856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3848" y="76200"/>
            <a:ext cx="4940808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>
                <a:latin typeface="Tahoma"/>
              </a:rPr>
              <a:t>нужную сумму прямо перед оплатой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259056" y="1810512"/>
            <a:ext cx="1749552" cy="585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91000"/>
              </a:lnSpc>
            </a:pPr>
            <a:r>
              <a:rPr lang="ru" sz="2200" b="1">
                <a:latin typeface="Arial"/>
              </a:rPr>
              <a:t>Финансовая 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C8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80" y="100584"/>
            <a:ext cx="9046464" cy="200162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0160" y="67056"/>
            <a:ext cx="11308080" cy="905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200">
                <a:latin typeface="Arial"/>
              </a:rPr>
              <a:t>Чтобы добраться до ваших банковских счетов мошенникам нужны ваши персональные данные и реквизиты карт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8448" y="1584960"/>
            <a:ext cx="8281416" cy="48768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800">
                <a:solidFill>
                  <a:srgbClr val="FFFFFF"/>
                </a:solidFill>
                <a:latin typeface="Arial"/>
              </a:rPr>
              <a:t>Какие схемы используют аферисты?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4064" y="2615184"/>
            <a:ext cx="12387072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28160F"/>
                </a:solidFill>
                <a:latin typeface="Arial"/>
              </a:rPr>
              <a:t>ОБЕЩАЮТ ЗОЛОТЫЕ ГОРЫ</a:t>
            </a:r>
          </a:p>
          <a:p>
            <a:pPr indent="0"/>
            <a:r>
              <a:rPr lang="ru" sz="1700">
                <a:solidFill>
                  <a:srgbClr val="28160F"/>
                </a:solidFill>
                <a:latin typeface="Verdana"/>
              </a:rPr>
              <a:t>Опросы за вознаграждение, социальные выплаты или сверхприбыльные инвестиционные проекты. Гарантия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65504" y="3386328"/>
            <a:ext cx="10384536" cy="1024128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800" b="1">
                <a:solidFill>
                  <a:srgbClr val="FFFFFF"/>
                </a:solidFill>
                <a:latin typeface="Arial"/>
              </a:rPr>
              <a:t>КАК ЗАЩИТИТЬСЯ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5128" y="4693920"/>
            <a:ext cx="9256776" cy="60960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600" b="1">
                <a:solidFill>
                  <a:srgbClr val="FFFFFF"/>
                </a:solidFill>
                <a:latin typeface="Verdana"/>
              </a:rPr>
              <a:t>ОТ ОНЛАЙН-МОШЕННИКОВ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74064" y="5471160"/>
            <a:ext cx="4517136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solidFill>
                  <a:srgbClr val="28160F"/>
                </a:solidFill>
                <a:latin typeface="Verdana"/>
              </a:rPr>
              <a:t>быстрого обогащения - признак обмана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64920" y="5974080"/>
            <a:ext cx="845820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latin typeface="Arial"/>
              </a:rPr>
              <a:t>ЗАМАНИВАЮТ НА РАСПРОДАЖИ</a:t>
            </a:r>
          </a:p>
          <a:p>
            <a:pPr indent="0"/>
            <a:r>
              <a:rPr lang="ru" sz="1700">
                <a:latin typeface="Verdana"/>
              </a:rPr>
              <a:t>Огромные скидки и низкие цены могут оказаться мошеннической уловкой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67968" y="6763512"/>
            <a:ext cx="527608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28160F"/>
                </a:solidFill>
                <a:latin typeface="Arial"/>
              </a:rPr>
              <a:t>СПЕКУЛИРУЮТ НА ГРОМКИХ СОБЫТИЯХ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67968" y="7056120"/>
            <a:ext cx="9314688" cy="496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0000"/>
              </a:lnSpc>
            </a:pPr>
            <a:r>
              <a:rPr lang="ru" sz="1700">
                <a:solidFill>
                  <a:srgbClr val="28160F"/>
                </a:solidFill>
                <a:latin typeface="Verdana"/>
              </a:rPr>
              <a:t>Например, объявляют сбор денег на разработку вакцин, обещают вернуть деньги за отмененные рейсы или предлагают получить государственные дотации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80160" y="7833360"/>
            <a:ext cx="9110472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latin typeface="Arial"/>
              </a:rPr>
              <a:t>МАСКИРУЮТСЯ</a:t>
            </a:r>
          </a:p>
          <a:p>
            <a:pPr indent="0"/>
            <a:r>
              <a:rPr lang="ru" sz="1700">
                <a:latin typeface="Verdana"/>
              </a:rPr>
              <a:t>Разыгрывают роль продавцов и покупателей на популярных сайтах объявлений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95400" y="8961120"/>
            <a:ext cx="6906768" cy="1033272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800">
                <a:solidFill>
                  <a:srgbClr val="FFFFFF"/>
                </a:solidFill>
                <a:latin typeface="Arial"/>
              </a:rPr>
              <a:t>Как обезопасить свои деньги в интернете?</a:t>
            </a:r>
            <a:r>
              <a:rPr lang="ru" sz="3800">
                <a:solidFill>
                  <a:srgbClr val="F6C810"/>
                </a:solidFill>
                <a:latin typeface="Arial"/>
              </a:rPr>
              <a:t>_________________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74520" y="10539984"/>
            <a:ext cx="6108192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622300"/>
            <a:r>
              <a:rPr lang="ru" sz="1800">
                <a:latin typeface="Verdana"/>
              </a:rPr>
              <a:t>Установите антивирус и регулярно обновляйте его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895856" y="11073384"/>
            <a:ext cx="8001000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1800">
                <a:latin typeface="Verdana"/>
              </a:rPr>
              <a:t>Заведите отдельную дебетовую карту для платежей в интернете и кладите на нее нужную сумму перед оплатой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86712" y="11929872"/>
            <a:ext cx="8107680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1800">
                <a:solidFill>
                  <a:srgbClr val="28160F"/>
                </a:solidFill>
                <a:latin typeface="Verdana"/>
              </a:rPr>
              <a:t>Всегда проверяйте адреса электронной почты и сайтов - они могут отличаться от официальных лишь парой символов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6712" y="12783312"/>
            <a:ext cx="7272528" cy="563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1800">
                <a:latin typeface="Verdana"/>
              </a:rPr>
              <a:t>Не переходите по ссылкам от незнакомцев - сразу удаляйте сомнительные сообщения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95856" y="13636752"/>
            <a:ext cx="5983224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622300"/>
            <a:r>
              <a:rPr lang="ru" sz="1800">
                <a:solidFill>
                  <a:srgbClr val="28160F"/>
                </a:solidFill>
                <a:latin typeface="Verdana"/>
              </a:rPr>
              <a:t>Никому не сообщайте свои персональные данные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35936" y="15569184"/>
            <a:ext cx="6409944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latin typeface="Tahoma"/>
              </a:rPr>
              <a:t>Подробнее о правилах кибергигиены читайте на </a:t>
            </a:r>
            <a:r>
              <a:rPr lang="en-US" sz="1600" b="1">
                <a:latin typeface="Tahoma"/>
              </a:rPr>
              <a:t>fincult.info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2221992"/>
            <a:ext cx="11609832" cy="1655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80"/>
              </a:spcAft>
            </a:pPr>
            <a:r>
              <a:rPr lang="ru" sz="6000" b="1">
                <a:latin typeface="Arial"/>
              </a:rPr>
              <a:t>КАК ЗАЩИТИТЬ</a:t>
            </a:r>
          </a:p>
          <a:p>
            <a:pPr indent="0" algn="ctr"/>
            <a:r>
              <a:rPr lang="ru" sz="6000" b="1">
                <a:latin typeface="Arial"/>
              </a:rPr>
              <a:t>СВОИ ГАДЖЕТЫ ОТ ВИРУСОВ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44368" y="5693664"/>
            <a:ext cx="7485888" cy="2331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ru" sz="2200">
                <a:latin typeface="Arial"/>
              </a:rPr>
              <a:t>• открывают удаленный доступ к вашему устройству</a:t>
            </a:r>
          </a:p>
          <a:p>
            <a:pPr indent="0">
              <a:spcAft>
                <a:spcPts val="630"/>
              </a:spcAft>
            </a:pPr>
            <a:r>
              <a:rPr lang="ru" sz="2200">
                <a:latin typeface="Arial"/>
              </a:rPr>
              <a:t>• крадут логины и пароли от онлайн- и мобильного банка</a:t>
            </a:r>
          </a:p>
          <a:p>
            <a:pPr indent="0">
              <a:spcAft>
                <a:spcPts val="1960"/>
              </a:spcAft>
            </a:pPr>
            <a:r>
              <a:rPr lang="ru" sz="2200">
                <a:latin typeface="Arial"/>
              </a:rPr>
              <a:t>• перехватывают секретные коды из сообщений</a:t>
            </a:r>
          </a:p>
          <a:p>
            <a:pPr indent="0">
              <a:lnSpc>
                <a:spcPct val="121000"/>
              </a:lnSpc>
            </a:pPr>
            <a:r>
              <a:rPr lang="ru" sz="2300" b="1">
                <a:latin typeface="Tahoma"/>
              </a:rPr>
              <a:t>Заполучив эти данные, киберпреступники могут похитить все деньги с ваших счетов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8096" y="10024872"/>
            <a:ext cx="4480560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3600" b="1">
                <a:latin typeface="Arial"/>
              </a:rPr>
              <a:t>КАК ПОНЯТЬ,</a:t>
            </a:r>
          </a:p>
          <a:p>
            <a:pPr indent="0"/>
            <a:r>
              <a:rPr lang="ru" sz="2200" b="1">
                <a:latin typeface="Arial"/>
              </a:rPr>
              <a:t>ЧТО УСТРОЙСТВО ЗАРАЖЕНО?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6856" y="9820656"/>
            <a:ext cx="5864352" cy="1828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980"/>
              </a:spcAft>
            </a:pPr>
            <a:r>
              <a:rPr lang="ru" sz="2200">
                <a:latin typeface="Arial"/>
              </a:rPr>
              <a:t>Зависает, перезагружается или отключается</a:t>
            </a:r>
          </a:p>
          <a:p>
            <a:pPr indent="0">
              <a:spcAft>
                <a:spcPts val="980"/>
              </a:spcAft>
            </a:pPr>
            <a:r>
              <a:rPr lang="ru" sz="2200">
                <a:latin typeface="Arial"/>
              </a:rPr>
              <a:t>Само завершает работу приложений</a:t>
            </a:r>
          </a:p>
          <a:p>
            <a:pPr indent="0">
              <a:spcAft>
                <a:spcPts val="980"/>
              </a:spcAft>
            </a:pPr>
            <a:r>
              <a:rPr lang="ru" sz="2200">
                <a:latin typeface="Arial"/>
              </a:rPr>
              <a:t>Показывает всплывающие окна</a:t>
            </a:r>
          </a:p>
          <a:p>
            <a:pPr indent="0"/>
            <a:r>
              <a:rPr lang="ru" sz="2200">
                <a:latin typeface="Arial"/>
              </a:rPr>
              <a:t>Теряет объем памяти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3712" y="12600432"/>
            <a:ext cx="4468368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3600" b="1">
                <a:latin typeface="Arial"/>
              </a:rPr>
              <a:t>ЧТО ДЕЛАТЬ,</a:t>
            </a:r>
          </a:p>
          <a:p>
            <a:pPr indent="0"/>
            <a:r>
              <a:rPr lang="ru" sz="2200" b="1">
                <a:latin typeface="Arial"/>
              </a:rPr>
              <a:t>ЕСЛИ НА УСТРОЙСТВЕ ВИРУС?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53328" y="12292584"/>
            <a:ext cx="8625840" cy="2371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1000"/>
              </a:lnSpc>
              <a:spcAft>
                <a:spcPts val="770"/>
              </a:spcAft>
            </a:pPr>
            <a:r>
              <a:rPr lang="ru" sz="2200" b="1">
                <a:latin typeface="Arial"/>
              </a:rPr>
              <a:t>Позвоните в банк </a:t>
            </a:r>
            <a:r>
              <a:rPr lang="ru" sz="2200">
                <a:latin typeface="Arial"/>
              </a:rPr>
              <a:t>и попросите заблокировать доступ к онлайн- и мобильному банку и все карты, которые использовали на устройстве</a:t>
            </a:r>
          </a:p>
          <a:p>
            <a:pPr indent="0">
              <a:lnSpc>
                <a:spcPct val="111000"/>
              </a:lnSpc>
              <a:spcAft>
                <a:spcPts val="770"/>
              </a:spcAft>
            </a:pPr>
            <a:r>
              <a:rPr lang="ru" sz="2200" b="1">
                <a:latin typeface="Arial"/>
              </a:rPr>
              <a:t>Обратитесь в сервисный центр, </a:t>
            </a:r>
            <a:r>
              <a:rPr lang="ru" sz="2200">
                <a:latin typeface="Arial"/>
              </a:rPr>
              <a:t>чтобы вылечить гаджет</a:t>
            </a:r>
          </a:p>
          <a:p>
            <a:pPr indent="0">
              <a:lnSpc>
                <a:spcPct val="109000"/>
              </a:lnSpc>
            </a:pPr>
            <a:r>
              <a:rPr lang="ru" sz="2200" b="1">
                <a:latin typeface="Arial"/>
              </a:rPr>
              <a:t>Перевыпустите карты, смените логин и пароль </a:t>
            </a:r>
            <a:r>
              <a:rPr lang="ru" sz="2200">
                <a:latin typeface="Arial"/>
              </a:rPr>
              <a:t>от онлайн-банка и заново установите банковское приложение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8576" y="15639288"/>
            <a:ext cx="4062984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3600" b="1">
                <a:latin typeface="Arial"/>
              </a:rPr>
              <a:t>КАК ЗАЩИТИТЬ</a:t>
            </a:r>
          </a:p>
          <a:p>
            <a:pPr indent="0"/>
            <a:r>
              <a:rPr lang="ru" sz="2200" b="1">
                <a:latin typeface="Arial"/>
              </a:rPr>
              <a:t>УСТРОЙСТВО ОТ ВИРУСОВ?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16752" y="15422880"/>
            <a:ext cx="8546592" cy="2727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 b="1">
                <a:latin typeface="Arial"/>
              </a:rPr>
              <a:t>Используйте антивирус </a:t>
            </a:r>
            <a:r>
              <a:rPr lang="ru" sz="2200">
                <a:latin typeface="Arial"/>
              </a:rPr>
              <a:t>и регулярно его обновляйте</a:t>
            </a:r>
          </a:p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 b="1">
                <a:latin typeface="Arial"/>
              </a:rPr>
              <a:t>Не переходите по ссылкам </a:t>
            </a:r>
            <a:r>
              <a:rPr lang="ru" sz="2200">
                <a:latin typeface="Arial"/>
              </a:rPr>
              <a:t>от незнакомцев, не устанавливайте программы по их просьбе и не используйте чужие флешки</a:t>
            </a:r>
          </a:p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>
                <a:latin typeface="Arial"/>
              </a:rPr>
              <a:t>Скачивайте приложения </a:t>
            </a:r>
            <a:r>
              <a:rPr lang="ru" sz="2200" b="1">
                <a:latin typeface="Arial"/>
              </a:rPr>
              <a:t>только из проверенных источников</a:t>
            </a:r>
          </a:p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 b="1">
                <a:latin typeface="Arial"/>
              </a:rPr>
              <a:t>Обновляйте </a:t>
            </a:r>
            <a:r>
              <a:rPr lang="ru" sz="2200">
                <a:latin typeface="Arial"/>
              </a:rPr>
              <a:t>операционную систему устройства</a:t>
            </a:r>
          </a:p>
          <a:p>
            <a:pPr indent="0">
              <a:lnSpc>
                <a:spcPct val="109000"/>
              </a:lnSpc>
            </a:pPr>
            <a:r>
              <a:rPr lang="ru" sz="2200" b="1">
                <a:latin typeface="Arial"/>
              </a:rPr>
              <a:t>Избегайте </a:t>
            </a:r>
            <a:r>
              <a:rPr lang="ru" sz="2200">
                <a:latin typeface="Arial"/>
              </a:rPr>
              <a:t>общедоступных </a:t>
            </a:r>
            <a:r>
              <a:rPr lang="en-US" sz="2200">
                <a:latin typeface="Arial"/>
              </a:rPr>
              <a:t>Wi-Fi</a:t>
            </a:r>
            <a:r>
              <a:rPr lang="ru" sz="2200">
                <a:latin typeface="Arial"/>
              </a:rPr>
              <a:t>-сетей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80944" y="19580352"/>
            <a:ext cx="3459480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 b="1">
                <a:latin typeface="Arial"/>
              </a:rPr>
              <a:t>Подробнее о защите гаджетов читайте на </a:t>
            </a:r>
            <a:r>
              <a:rPr lang="en-US" sz="1800" b="1">
                <a:solidFill>
                  <a:srgbClr val="D14E94"/>
                </a:solidFill>
                <a:latin typeface="Arial"/>
              </a:rPr>
              <a:t>fincult.info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02896" y="19519392"/>
            <a:ext cx="2011680" cy="585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1000"/>
              </a:lnSpc>
            </a:pPr>
            <a:r>
              <a:rPr lang="ru" sz="2200" b="1">
                <a:latin typeface="Arial"/>
              </a:rPr>
              <a:t>А Финансовая </a:t>
            </a:r>
            <a:r>
              <a:rPr lang="en-US" sz="2200" b="1" i="1">
                <a:latin typeface="Arial"/>
              </a:rPr>
              <a:t>:j</a:t>
            </a:r>
            <a:r>
              <a:rPr lang="en-US" sz="2200" b="1">
                <a:latin typeface="Arial"/>
              </a:rPr>
              <a:t> </a:t>
            </a:r>
            <a:r>
              <a:rPr lang="ru" sz="2200" b="1">
                <a:latin typeface="Arial"/>
              </a:rPr>
              <a:t>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23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4440" y="5708904"/>
            <a:ext cx="13277088" cy="82722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43584" y="271272"/>
            <a:ext cx="12966192" cy="3456432"/>
          </a:xfrm>
          <a:prstGeom prst="rect">
            <a:avLst/>
          </a:prstGeom>
          <a:solidFill>
            <a:srgbClr val="511F52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8000"/>
              </a:lnSpc>
            </a:pPr>
            <a:r>
              <a:rPr lang="ru" sz="7900" b="1">
                <a:solidFill>
                  <a:srgbClr val="FFFFFF"/>
                </a:solidFill>
                <a:latin typeface="Arial"/>
              </a:rPr>
              <a:t>С1 октября 2022 года вы можете ограничивать операции в онлайн-банке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3584" y="5059680"/>
            <a:ext cx="12966192" cy="466344"/>
          </a:xfrm>
          <a:prstGeom prst="rect">
            <a:avLst/>
          </a:prstGeom>
          <a:solidFill>
            <a:srgbClr val="511F52"/>
          </a:solidFill>
        </p:spPr>
        <p:txBody>
          <a:bodyPr wrap="none" lIns="0" tIns="0" rIns="0" bIns="0">
            <a:noAutofit/>
          </a:bodyPr>
          <a:lstStyle/>
          <a:p>
            <a:pPr indent="88900"/>
            <a:r>
              <a:rPr lang="ru" sz="3800">
                <a:solidFill>
                  <a:srgbClr val="FFFFFF"/>
                </a:solidFill>
                <a:latin typeface="Arial"/>
              </a:rPr>
              <a:t>Мошенники не смогут оформить на вас кредит и похитить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0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55880" y="3831336"/>
            <a:ext cx="524256" cy="5029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9392" y="4474464"/>
            <a:ext cx="6726936" cy="68336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5464" y="326136"/>
            <a:ext cx="11058144" cy="2971800"/>
          </a:xfrm>
          <a:prstGeom prst="rect">
            <a:avLst/>
          </a:prstGeom>
          <a:solidFill>
            <a:srgbClr val="85024E"/>
          </a:solidFill>
        </p:spPr>
        <p:txBody>
          <a:bodyPr lIns="0" tIns="0" rIns="0" bIns="0">
            <a:noAutofit/>
          </a:bodyPr>
          <a:lstStyle/>
          <a:p>
            <a:pPr indent="63500">
              <a:lnSpc>
                <a:spcPct val="91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Какие услуги можно </a:t>
            </a:r>
            <a:r>
              <a:rPr lang="ru" sz="9500" b="1">
                <a:solidFill>
                  <a:srgbClr val="FFFFFF"/>
                </a:solidFill>
                <a:latin typeface="Arial"/>
              </a:rPr>
              <a:t>ограничить?</a:t>
            </a:r>
          </a:p>
          <a:p>
            <a:pPr indent="254000"/>
            <a:r>
              <a:rPr lang="ru" sz="3800">
                <a:solidFill>
                  <a:srgbClr val="FFFFFF"/>
                </a:solidFill>
                <a:latin typeface="Arial"/>
              </a:rPr>
              <a:t>• Запретить онлайн-кредиты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4559808"/>
            <a:ext cx="7056120" cy="7187184"/>
          </a:xfrm>
          <a:prstGeom prst="rect">
            <a:avLst/>
          </a:prstGeom>
          <a:solidFill>
            <a:srgbClr val="85024E"/>
          </a:solidFill>
        </p:spPr>
        <p:txBody>
          <a:bodyPr lIns="0" tIns="0" rIns="0" bIns="0">
            <a:noAutofit/>
          </a:bodyPr>
          <a:lstStyle/>
          <a:p>
            <a:pPr marL="439488" indent="-533400">
              <a:lnSpc>
                <a:spcPct val="136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• Ограничить максимальную сумму одной онлайн-операции - например, не больше 10 тысяч рублей Установить лимит трат на</a:t>
            </a:r>
          </a:p>
          <a:p>
            <a:pPr marL="439488" indent="-533400">
              <a:lnSpc>
                <a:spcPct val="124000"/>
              </a:lnSpc>
              <a:spcAft>
                <a:spcPts val="5180"/>
              </a:spcAft>
            </a:pPr>
            <a:r>
              <a:rPr lang="ru" sz="3800">
                <a:solidFill>
                  <a:srgbClr val="FFFFFF"/>
                </a:solidFill>
                <a:latin typeface="Arial"/>
              </a:rPr>
              <a:t>• сутки, неделю, месяц или любой другой период времени</a:t>
            </a:r>
          </a:p>
          <a:p>
            <a:pPr indent="0" algn="ctr">
              <a:lnSpc>
                <a:spcPct val="136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• Отказаться от всех видов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12848" y="11978640"/>
            <a:ext cx="5626608" cy="487680"/>
          </a:xfrm>
          <a:prstGeom prst="rect">
            <a:avLst/>
          </a:prstGeom>
          <a:solidFill>
            <a:srgbClr val="9E005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800">
                <a:solidFill>
                  <a:srgbClr val="FFFFFF"/>
                </a:solidFill>
                <a:latin typeface="Arial"/>
              </a:rPr>
              <a:t>банковских онлайн-услуг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0B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76944" y="4242816"/>
            <a:ext cx="5803392" cy="65471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31808" y="11567160"/>
            <a:ext cx="1822704" cy="14173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76528" y="252984"/>
            <a:ext cx="7900416" cy="2435352"/>
          </a:xfrm>
          <a:prstGeom prst="rect">
            <a:avLst/>
          </a:prstGeom>
          <a:solidFill>
            <a:srgbClr val="840B14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4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Запрет на онлайн-кредиты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64920" y="3444240"/>
            <a:ext cx="6358128" cy="481584"/>
          </a:xfrm>
          <a:prstGeom prst="rect">
            <a:avLst/>
          </a:prstGeom>
          <a:solidFill>
            <a:srgbClr val="840B14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800">
                <a:solidFill>
                  <a:srgbClr val="FFFFFF"/>
                </a:solidFill>
                <a:latin typeface="Arial"/>
              </a:rPr>
              <a:t>При установленном запрете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55192" y="4215384"/>
            <a:ext cx="7427976" cy="6333744"/>
          </a:xfrm>
          <a:prstGeom prst="rect">
            <a:avLst/>
          </a:prstGeom>
          <a:solidFill>
            <a:srgbClr val="840B14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  <a:spcAft>
                <a:spcPts val="700"/>
              </a:spcAft>
            </a:pPr>
            <a:r>
              <a:rPr lang="ru" sz="3800">
                <a:solidFill>
                  <a:srgbClr val="FFFFFF"/>
                </a:solidFill>
                <a:latin typeface="Arial"/>
              </a:rPr>
              <a:t>мошенникам не удастся оформить онлайн-кредит на ваше имя и оставить</a:t>
            </a:r>
          </a:p>
          <a:p>
            <a:pPr marL="690440" indent="0">
              <a:lnSpc>
                <a:spcPct val="124000"/>
              </a:lnSpc>
              <a:spcAft>
                <a:spcPts val="1540"/>
              </a:spcAft>
            </a:pPr>
            <a:r>
              <a:rPr lang="ru" sz="3800">
                <a:solidFill>
                  <a:srgbClr val="FFFFFF"/>
                </a:solidFill>
                <a:latin typeface="Arial"/>
              </a:rPr>
              <a:t>ас с долгами.</a:t>
            </a:r>
          </a:p>
          <a:p>
            <a:pPr indent="0">
              <a:lnSpc>
                <a:spcPct val="124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Если вы сами захотите взять онлайн-кредит, то сможете отменить запрет в любое время. После получения кредита можно будет подключить запрет снова.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6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6880" y="8522208"/>
            <a:ext cx="5465064" cy="56662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88136" y="268224"/>
            <a:ext cx="13051536" cy="2417064"/>
          </a:xfrm>
          <a:prstGeom prst="rect">
            <a:avLst/>
          </a:prstGeom>
          <a:solidFill>
            <a:srgbClr val="125A82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94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Лимит трат - для одной операции или на время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8512" y="3435096"/>
            <a:ext cx="13139928" cy="2243328"/>
          </a:xfrm>
          <a:prstGeom prst="rect">
            <a:avLst/>
          </a:prstGeom>
          <a:solidFill>
            <a:srgbClr val="125A82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7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Лимит денежных трат - способ минимизировать возможные потери, если карта или ее данные попадут к мошенникам. Они не смогут увести со счета больше той суммы, которую вы установите.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8512" y="5678424"/>
            <a:ext cx="13139928" cy="2334768"/>
          </a:xfrm>
          <a:prstGeom prst="rect">
            <a:avLst/>
          </a:prstGeom>
          <a:solidFill>
            <a:srgbClr val="156B9C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Узнайте, какие типы лимитов есть в вашем банке, и выберите подходящий для себя - суточный, месячный, для интернет-покупок и др.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42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3496" y="3703320"/>
            <a:ext cx="5535168" cy="99547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6528" y="265176"/>
            <a:ext cx="11829288" cy="2423160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94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Как установить такие ограничения?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55192" y="3459480"/>
            <a:ext cx="8921496" cy="1816608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123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Некоторые банки позволяют настроить самоограничения прямо в онлайн-приложении, другие - только по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55192" y="5276088"/>
            <a:ext cx="7897368" cy="1965960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123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письменному заявлению в офисе. Уточните, как это можно сделать в вашем банке.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55192" y="7812024"/>
            <a:ext cx="8500872" cy="1859280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124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Отменить запрет или изменить его параметры можно в любое время без ограничений.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6776" y="1463040"/>
            <a:ext cx="557784" cy="10088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77384" y="6068568"/>
            <a:ext cx="8107680" cy="73639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5024" y="329184"/>
            <a:ext cx="6147816" cy="1127760"/>
          </a:xfrm>
          <a:prstGeom prst="rect">
            <a:avLst/>
          </a:prstGeom>
          <a:solidFill>
            <a:srgbClr val="114948"/>
          </a:solidFill>
        </p:spPr>
        <p:txBody>
          <a:bodyPr wrap="none" lIns="0" tIns="0" rIns="0" bIns="0">
            <a:noAutofit/>
          </a:bodyPr>
          <a:lstStyle/>
          <a:p>
            <a:pPr indent="139700"/>
            <a:r>
              <a:rPr lang="ru" sz="9400">
                <a:solidFill>
                  <a:srgbClr val="FFFFFF"/>
                </a:solidFill>
                <a:latin typeface="Arial"/>
              </a:rPr>
              <a:t>Не теряйте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97936" y="1703832"/>
            <a:ext cx="6467856" cy="902208"/>
          </a:xfrm>
          <a:prstGeom prst="rect">
            <a:avLst/>
          </a:prstGeom>
          <a:solidFill>
            <a:srgbClr val="11494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400">
                <a:solidFill>
                  <a:srgbClr val="FFFFFF"/>
                </a:solidFill>
                <a:latin typeface="Arial"/>
              </a:rPr>
              <a:t>ительность!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37488" y="3489960"/>
            <a:ext cx="10710672" cy="1173480"/>
          </a:xfrm>
          <a:prstGeom prst="rect">
            <a:avLst/>
          </a:prstGeom>
          <a:solidFill>
            <a:srgbClr val="114948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5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Даже при установленных ограничениях будьте осторожны и держите в секрете ваши личные 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24" y="13609320"/>
            <a:ext cx="4431792" cy="362712"/>
          </a:xfrm>
          <a:prstGeom prst="rect">
            <a:avLst/>
          </a:prstGeom>
          <a:solidFill>
            <a:srgbClr val="124948"/>
          </a:solidFill>
        </p:spPr>
        <p:txBody>
          <a:bodyPr wrap="none" lIns="0" tIns="0" rIns="0" bIns="0">
            <a:noAutofit/>
          </a:bodyPr>
          <a:lstStyle/>
          <a:p>
            <a:pPr indent="101600"/>
            <a:r>
              <a:rPr lang="ru" sz="3800">
                <a:solidFill>
                  <a:srgbClr val="FFFFFF"/>
                </a:solidFill>
                <a:latin typeface="Arial"/>
              </a:rPr>
              <a:t>платежные данные.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C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5248" y="6208776"/>
            <a:ext cx="1868424" cy="1740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6266688"/>
            <a:ext cx="6836664" cy="16184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75192" y="15294864"/>
            <a:ext cx="966216" cy="1033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856208" y="15977616"/>
            <a:ext cx="1182624" cy="11826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52144" y="19138392"/>
            <a:ext cx="1228344" cy="9083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82256" y="17568672"/>
            <a:ext cx="7857744" cy="254812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13248" y="301752"/>
            <a:ext cx="4416552" cy="569976"/>
          </a:xfrm>
          <a:prstGeom prst="rect">
            <a:avLst/>
          </a:prstGeom>
          <a:solidFill>
            <a:srgbClr val="1B3C4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900">
                <a:solidFill>
                  <a:srgbClr val="FFFFFF"/>
                </a:solidFill>
                <a:latin typeface="Segoe UI"/>
              </a:rPr>
              <a:t>Ж) Банк России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63752" y="4885944"/>
            <a:ext cx="3745992" cy="3078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900" b="1">
                <a:solidFill>
                  <a:srgbClr val="F7CC71"/>
                </a:solidFill>
                <a:latin typeface="Arial"/>
              </a:rPr>
              <a:t>О ЗАБЛОКИРОВАТЬ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17192" y="5297424"/>
            <a:ext cx="841248" cy="222504"/>
          </a:xfrm>
          <a:prstGeom prst="rect">
            <a:avLst/>
          </a:prstGeom>
          <a:solidFill>
            <a:srgbClr val="1B3C4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FFFFFF"/>
                </a:solidFill>
                <a:latin typeface="Arial"/>
              </a:rPr>
              <a:t>КАРТУ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4016" y="4821936"/>
            <a:ext cx="7769352" cy="960120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2900" b="1" i="1">
                <a:solidFill>
                  <a:srgbClr val="F7CC71"/>
                </a:solidFill>
                <a:latin typeface="Arial"/>
              </a:rPr>
              <a:t>Q</a:t>
            </a:r>
            <a:r>
              <a:rPr lang="en-US" sz="2900" b="1">
                <a:solidFill>
                  <a:srgbClr val="F7CC71"/>
                </a:solidFill>
                <a:latin typeface="Arial"/>
              </a:rPr>
              <a:t> </a:t>
            </a:r>
            <a:r>
              <a:rPr lang="ru" sz="2900" b="1">
                <a:solidFill>
                  <a:srgbClr val="F7CC71"/>
                </a:solidFill>
                <a:latin typeface="Arial"/>
              </a:rPr>
              <a:t>НАПИСАТЬ</a:t>
            </a:r>
            <a:r>
              <a:rPr lang="ru" sz="2900" b="1">
                <a:latin typeface="Arial"/>
              </a:rPr>
              <a:t>!         </a:t>
            </a:r>
            <a:r>
              <a:rPr lang="ru" sz="2900" b="1">
                <a:solidFill>
                  <a:srgbClr val="F7CC71"/>
                </a:solidFill>
                <a:latin typeface="Arial"/>
              </a:rPr>
              <a:t>0 ОБРАТИТЬСЯ</a:t>
            </a:r>
          </a:p>
          <a:p>
            <a:pPr indent="0">
              <a:lnSpc>
                <a:spcPct val="75000"/>
              </a:lnSpc>
            </a:pPr>
            <a:r>
              <a:rPr lang="ru" sz="2000" b="1">
                <a:solidFill>
                  <a:srgbClr val="FFFFFF"/>
                </a:solidFill>
                <a:latin typeface="Arial"/>
              </a:rPr>
              <a:t>ЗАЯВЛЕНИЕ О НЕСОГЛАСИИ      </a:t>
            </a:r>
            <a:r>
              <a:rPr lang="ru" sz="2900" b="1" baseline="-25000">
                <a:solidFill>
                  <a:srgbClr val="FFFFFF"/>
                </a:solidFill>
                <a:latin typeface="Tahoma"/>
              </a:rPr>
              <a:t>в ПОЛИЦИЮ</a:t>
            </a:r>
          </a:p>
          <a:p>
            <a:pPr indent="0"/>
            <a:r>
              <a:rPr lang="ru" sz="2000" b="1">
                <a:solidFill>
                  <a:srgbClr val="FFFFFF"/>
                </a:solidFill>
                <a:latin typeface="Arial"/>
              </a:rPr>
              <a:t>С ОПЕРАЦИЕЙ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55064" y="8506968"/>
            <a:ext cx="4114800" cy="2667000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marL="151960" indent="-203200"/>
            <a:r>
              <a:rPr lang="ru" sz="2200">
                <a:solidFill>
                  <a:srgbClr val="FFFFFF"/>
                </a:solidFill>
                <a:latin typeface="Arial"/>
              </a:rPr>
              <a:t>• по номеру телефона банка на банковской карте</a:t>
            </a:r>
          </a:p>
          <a:p>
            <a:pPr indent="20320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или на официальном сайте</a:t>
            </a:r>
          </a:p>
          <a:p>
            <a:pPr indent="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• через мобильное приложение</a:t>
            </a:r>
          </a:p>
          <a:p>
            <a:pPr indent="0"/>
            <a:r>
              <a:rPr lang="ru" sz="2200">
                <a:solidFill>
                  <a:srgbClr val="FFFFFF"/>
                </a:solidFill>
                <a:latin typeface="Arial"/>
              </a:rPr>
              <a:t>• через личный кабинет</a:t>
            </a:r>
          </a:p>
          <a:p>
            <a:pPr indent="20320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на официальном сайте банка</a:t>
            </a:r>
          </a:p>
          <a:p>
            <a:pPr indent="0"/>
            <a:r>
              <a:rPr lang="ru" sz="2200">
                <a:solidFill>
                  <a:srgbClr val="FFFFFF"/>
                </a:solidFill>
                <a:latin typeface="Arial"/>
              </a:rPr>
              <a:t>• в отделении банка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24472" y="8558784"/>
            <a:ext cx="3364992" cy="2508504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marL="132656" indent="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Заявление должно быть написано:</a:t>
            </a:r>
          </a:p>
          <a:p>
            <a:pPr marL="132656" indent="-177800">
              <a:lnSpc>
                <a:spcPct val="105000"/>
              </a:lnSpc>
              <a:spcAft>
                <a:spcPts val="63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• в течение суток после сообщения о списании денег</a:t>
            </a:r>
          </a:p>
          <a:p>
            <a:pPr marL="132656" indent="-177800"/>
            <a:r>
              <a:rPr lang="ru" sz="2200">
                <a:solidFill>
                  <a:srgbClr val="FFFFFF"/>
                </a:solidFill>
                <a:latin typeface="Arial"/>
              </a:rPr>
              <a:t>• на месте в отделении банка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777472" y="8558784"/>
            <a:ext cx="3133344" cy="1405128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</a:pPr>
            <a:r>
              <a:rPr lang="ru" sz="2200">
                <a:solidFill>
                  <a:srgbClr val="FFFFFF"/>
                </a:solidFill>
                <a:latin typeface="Arial"/>
              </a:rPr>
              <a:t>Чем больше людей подадут заявления, тем выше вероятность, что преступников поймают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98448" y="12240768"/>
            <a:ext cx="9625584" cy="441960"/>
          </a:xfrm>
          <a:prstGeom prst="rect">
            <a:avLst/>
          </a:prstGeom>
          <a:solidFill>
            <a:srgbClr val="1B3C4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FFFFFF"/>
                </a:solidFill>
                <a:latin typeface="Arial"/>
              </a:rPr>
              <a:t>КАК ОБЕЗОПАСИТЬ ДЕНЬГИ НА СЧЕТАХ?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86256" y="13225272"/>
            <a:ext cx="3956304" cy="3688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 b="1">
                <a:solidFill>
                  <a:srgbClr val="F7CC71"/>
                </a:solidFill>
                <a:latin typeface="Tahoma"/>
              </a:rPr>
              <a:t>НИКОМУ НЕ СООБЩАЙТЕ: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6928" y="13636752"/>
            <a:ext cx="7434072" cy="1597152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marL="840300" indent="-876300">
              <a:lnSpc>
                <a:spcPct val="105000"/>
              </a:lnSpc>
              <a:spcBef>
                <a:spcPts val="280"/>
              </a:spcBef>
            </a:pPr>
            <a:r>
              <a:rPr lang="ru" sz="2400">
                <a:solidFill>
                  <a:srgbClr val="1B3B4E"/>
                </a:solidFill>
                <a:latin typeface="Arial"/>
              </a:rPr>
              <a:t>£</a:t>
            </a:r>
            <a:r>
              <a:rPr lang="ru" sz="2400">
                <a:solidFill>
                  <a:srgbClr val="FFFFFF"/>
                </a:solidFill>
                <a:latin typeface="Arial"/>
              </a:rPr>
              <a:t>срок действия карты и трехзначный код на ее оборотной стороне </a:t>
            </a:r>
            <a:r>
              <a:rPr lang="en-US" sz="2400">
                <a:solidFill>
                  <a:srgbClr val="FFFFFF"/>
                </a:solidFill>
                <a:latin typeface="Arial"/>
              </a:rPr>
              <a:t>(CVV/CVC) </a:t>
            </a:r>
            <a:r>
              <a:rPr lang="ru" sz="2400">
                <a:solidFill>
                  <a:srgbClr val="FFFFFF"/>
                </a:solidFill>
                <a:latin typeface="Arial"/>
              </a:rPr>
              <a:t>пароли и коды из уведомлений логин и пароль от онлайн-банка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262872" y="13365480"/>
            <a:ext cx="5196840" cy="1258824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350"/>
              </a:spcAft>
            </a:pPr>
            <a:r>
              <a:rPr lang="ru" sz="2200" b="1">
                <a:solidFill>
                  <a:srgbClr val="F7CC71"/>
                </a:solidFill>
                <a:latin typeface="Arial"/>
              </a:rPr>
              <a:t>КОДОВОЕ СЛОВО</a:t>
            </a:r>
          </a:p>
          <a:p>
            <a:pPr indent="0">
              <a:lnSpc>
                <a:spcPct val="90000"/>
              </a:lnSpc>
            </a:pPr>
            <a:r>
              <a:rPr lang="ru" sz="2400">
                <a:solidFill>
                  <a:srgbClr val="FFFFFF"/>
                </a:solidFill>
                <a:latin typeface="Arial"/>
              </a:rPr>
              <a:t>называйте только сотруднику банка, когда сами звоните на горячую линию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64920" y="15602712"/>
            <a:ext cx="6132576" cy="1499616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2200" b="1">
                <a:solidFill>
                  <a:srgbClr val="F7CC71"/>
                </a:solidFill>
                <a:latin typeface="Arial"/>
              </a:rPr>
              <a:t>НЕ ПУБЛИКУЙТЕ</a:t>
            </a:r>
          </a:p>
          <a:p>
            <a:pPr indent="0">
              <a:spcAft>
                <a:spcPts val="2730"/>
              </a:spcAft>
            </a:pPr>
            <a:r>
              <a:rPr lang="ru" sz="2400">
                <a:solidFill>
                  <a:srgbClr val="FFFFFF"/>
                </a:solidFill>
                <a:latin typeface="Arial"/>
              </a:rPr>
              <a:t>персональные данные в открытом доступе</a:t>
            </a:r>
          </a:p>
          <a:p>
            <a:pPr indent="0"/>
            <a:r>
              <a:rPr lang="ru" sz="2200" b="1">
                <a:solidFill>
                  <a:srgbClr val="F7CC71"/>
                </a:solidFill>
                <a:latin typeface="Arial"/>
              </a:rPr>
              <a:t>УСТАНОВИТЕ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93848" y="19519392"/>
            <a:ext cx="4251960" cy="533400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3000"/>
              </a:lnSpc>
            </a:pPr>
            <a:r>
              <a:rPr lang="ru" sz="1800" b="1">
                <a:solidFill>
                  <a:srgbClr val="FFFFFF"/>
                </a:solidFill>
                <a:latin typeface="Arial"/>
              </a:rPr>
              <a:t>Подробнее о правилах безопасности читайте на </a:t>
            </a:r>
            <a:r>
              <a:rPr lang="en-US" sz="1800" b="1">
                <a:solidFill>
                  <a:srgbClr val="DEB616"/>
                </a:solidFill>
                <a:latin typeface="Arial"/>
              </a:rPr>
              <a:t>fincult.info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787128" y="16008096"/>
            <a:ext cx="3770376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300" b="1">
                <a:latin typeface="Tahoma"/>
              </a:rPr>
              <a:t>Банк не компенсирует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808464" y="16404336"/>
            <a:ext cx="4078224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300" b="1">
                <a:latin typeface="Tahoma"/>
              </a:rPr>
              <a:t>потери, если вы нарушили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787128" y="16690848"/>
            <a:ext cx="3724656" cy="789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2000"/>
              </a:lnSpc>
            </a:pPr>
            <a:r>
              <a:rPr lang="ru" sz="2300" b="1">
                <a:latin typeface="Tahoma"/>
              </a:rPr>
              <a:t>правила безопасного использования карты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1056" y="320040"/>
            <a:ext cx="4742688" cy="569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900">
                <a:latin typeface="Segoe UI"/>
              </a:rPr>
              <a:t>ЙЙ) Банк России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01240" y="2200656"/>
            <a:ext cx="11189208" cy="1539240"/>
          </a:xfrm>
          <a:prstGeom prst="rect">
            <a:avLst/>
          </a:prstGeom>
          <a:solidFill>
            <a:srgbClr val="90172A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6000"/>
              </a:lnSpc>
            </a:pPr>
            <a:r>
              <a:rPr lang="ru" sz="6000" b="1">
                <a:solidFill>
                  <a:srgbClr val="FFFFFF"/>
                </a:solidFill>
                <a:latin typeface="Arial"/>
              </a:rPr>
              <a:t>ОСТОРОЖНО: ТЕЛЕФОННЫЕ МОШЕННИКИ!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35424" y="4617720"/>
            <a:ext cx="6824472" cy="3870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0" b="1">
                <a:latin typeface="Verdana"/>
              </a:rPr>
              <a:t>5 ПРИЗНАКОВ ОБМАНА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1352" y="6684264"/>
            <a:ext cx="3617976" cy="3358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2200" b="1">
                <a:solidFill>
                  <a:srgbClr val="8A1626"/>
                </a:solidFill>
                <a:latin typeface="Arial"/>
              </a:rPr>
              <a:t>НАВАС ВЫХОДЯТ</a:t>
            </a:r>
          </a:p>
          <a:p>
            <a:pPr indent="0" algn="r">
              <a:spcAft>
                <a:spcPts val="910"/>
              </a:spcAft>
            </a:pPr>
            <a:r>
              <a:rPr lang="ru" sz="2200" b="1">
                <a:solidFill>
                  <a:srgbClr val="8A1626"/>
                </a:solidFill>
                <a:latin typeface="Arial"/>
              </a:rPr>
              <a:t>САМИ</a:t>
            </a:r>
          </a:p>
          <a:p>
            <a:pPr indent="0" algn="r">
              <a:spcAft>
                <a:spcPts val="1680"/>
              </a:spcAft>
            </a:pPr>
            <a:r>
              <a:rPr lang="ru" sz="2200">
                <a:latin typeface="Arial"/>
              </a:rPr>
              <a:t>Аферисты могут представиться службой безопасности банка, налоговой, прокуратурой</a:t>
            </a:r>
          </a:p>
          <a:p>
            <a:pPr indent="0" algn="r"/>
            <a:r>
              <a:rPr lang="ru" sz="2200">
                <a:latin typeface="Arial"/>
              </a:rPr>
              <a:t>Любой неожиданный звонок, СМС или письмо — повод насторожиться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00328" y="11237976"/>
            <a:ext cx="3425952" cy="1740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95000"/>
              </a:lnSpc>
            </a:pPr>
            <a:r>
              <a:rPr lang="ru" sz="2200" b="1">
                <a:solidFill>
                  <a:srgbClr val="8A1626"/>
                </a:solidFill>
                <a:latin typeface="Arial"/>
              </a:rPr>
              <a:t>РАДУЮТ ВНЕЗАПНОЙ</a:t>
            </a:r>
          </a:p>
          <a:p>
            <a:pPr indent="0" algn="r">
              <a:lnSpc>
                <a:spcPct val="95000"/>
              </a:lnSpc>
              <a:spcAft>
                <a:spcPts val="980"/>
              </a:spcAft>
            </a:pPr>
            <a:r>
              <a:rPr lang="ru" sz="2200" b="1">
                <a:solidFill>
                  <a:srgbClr val="8A1626"/>
                </a:solidFill>
                <a:latin typeface="Arial"/>
              </a:rPr>
              <a:t>ВЫГОДОЙ ИЛИ ПУГАЮТ</a:t>
            </a:r>
          </a:p>
          <a:p>
            <a:pPr marL="1105476" indent="0" algn="r">
              <a:lnSpc>
                <a:spcPct val="95000"/>
              </a:lnSpc>
            </a:pPr>
            <a:r>
              <a:rPr lang="ru" sz="2200">
                <a:latin typeface="Arial"/>
              </a:rPr>
              <a:t>Сильные эмоции притупляют бдительность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42448" y="6565392"/>
            <a:ext cx="3742944" cy="16520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-622300">
              <a:lnSpc>
                <a:spcPct val="106000"/>
              </a:lnSpc>
            </a:pPr>
            <a:r>
              <a:rPr lang="ru" sz="2200" b="1">
                <a:latin typeface="Arial"/>
              </a:rPr>
              <a:t>© </a:t>
            </a:r>
            <a:r>
              <a:rPr lang="ru" sz="2200" b="1">
                <a:solidFill>
                  <a:srgbClr val="8A1626"/>
                </a:solidFill>
                <a:latin typeface="Arial"/>
              </a:rPr>
              <a:t>НА ВАС ДАВЯТ </a:t>
            </a:r>
            <a:r>
              <a:rPr lang="ru" sz="2200">
                <a:latin typeface="Arial"/>
              </a:rPr>
              <a:t>Аферисты всегда торопят, чтобы у вас не было времени все обдумать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42448" y="8936736"/>
            <a:ext cx="4642104" cy="4261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53000"/>
              </a:lnSpc>
            </a:pPr>
            <a:r>
              <a:rPr lang="ru" sz="4000" b="1">
                <a:latin typeface="Arial"/>
              </a:rPr>
              <a:t>0 </a:t>
            </a:r>
            <a:r>
              <a:rPr lang="ru" sz="2200" b="1">
                <a:solidFill>
                  <a:srgbClr val="8A1626"/>
                </a:solidFill>
                <a:latin typeface="Arial"/>
              </a:rPr>
              <a:t>ГОВОРЯТ О ДЕНЬГАХ</a:t>
            </a:r>
          </a:p>
          <a:p>
            <a:pPr indent="0">
              <a:lnSpc>
                <a:spcPct val="96000"/>
              </a:lnSpc>
              <a:spcAft>
                <a:spcPts val="5180"/>
              </a:spcAft>
            </a:pPr>
            <a:r>
              <a:rPr lang="ru" sz="2200">
                <a:latin typeface="Arial"/>
              </a:rPr>
              <a:t>Предлагают спасти сбережения, получить компенсацию или вложиться в инвестиционный проект</a:t>
            </a:r>
          </a:p>
          <a:p>
            <a:pPr indent="0">
              <a:lnSpc>
                <a:spcPct val="96000"/>
              </a:lnSpc>
              <a:spcAft>
                <a:spcPts val="980"/>
              </a:spcAft>
            </a:pPr>
            <a:r>
              <a:rPr lang="ru" sz="1400" b="1">
                <a:latin typeface="Arial"/>
              </a:rPr>
              <a:t>©</a:t>
            </a:r>
            <a:r>
              <a:rPr lang="ru" sz="2200" b="1">
                <a:solidFill>
                  <a:srgbClr val="8A1626"/>
                </a:solidFill>
                <a:latin typeface="Arial"/>
              </a:rPr>
              <a:t>ПРОСЯТ СООБЩИТЬ ДАННЫЕ</a:t>
            </a:r>
          </a:p>
          <a:p>
            <a:pPr indent="0">
              <a:lnSpc>
                <a:spcPct val="96000"/>
              </a:lnSpc>
            </a:pPr>
            <a:r>
              <a:rPr lang="ru" sz="2200">
                <a:latin typeface="Arial"/>
              </a:rPr>
              <a:t>Злоумышленников интересуют реквизиты карты, пароли и коды из банковских уведомлений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36776" y="14682216"/>
            <a:ext cx="1914144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900" b="1">
                <a:latin typeface="Arial"/>
              </a:rPr>
              <a:t>Q </a:t>
            </a:r>
            <a:r>
              <a:rPr lang="ru" sz="2900" b="1">
                <a:latin typeface="Arial"/>
              </a:rPr>
              <a:t>ВАЖНО!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67000" y="15538704"/>
            <a:ext cx="4544568" cy="24993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</a:pPr>
            <a:r>
              <a:rPr lang="ru" sz="2200">
                <a:latin typeface="Arial"/>
              </a:rPr>
              <a:t>Сотрудники банков и полиции НИКОГДА не спрашивают реквизиты карты, пароли из СМС, персональные данные и не просят совершать переводы с вашей карты</a:t>
            </a:r>
          </a:p>
          <a:p>
            <a:pPr indent="0">
              <a:lnSpc>
                <a:spcPct val="115000"/>
              </a:lnSpc>
            </a:pPr>
            <a:r>
              <a:rPr lang="ru" sz="2200">
                <a:latin typeface="Arial"/>
              </a:rPr>
              <a:t>• коды из СМС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99704" y="14794992"/>
            <a:ext cx="5099304" cy="3118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007940" indent="-1104900">
              <a:lnSpc>
                <a:spcPct val="90000"/>
              </a:lnSpc>
            </a:pPr>
            <a:r>
              <a:rPr lang="ru" sz="4000" b="1">
                <a:latin typeface="Arial"/>
              </a:rPr>
              <a:t>«</a:t>
            </a:r>
            <a:r>
              <a:rPr lang="ru" sz="2900" b="1">
                <a:latin typeface="Arial"/>
              </a:rPr>
              <a:t>НИКОГДА НИКОМУ НЕ СООБЩАЙТЕ:</a:t>
            </a:r>
          </a:p>
          <a:p>
            <a:pPr marL="1007940" indent="-317500">
              <a:spcAft>
                <a:spcPts val="140"/>
              </a:spcAft>
            </a:pPr>
            <a:r>
              <a:rPr lang="ru" sz="2200">
                <a:latin typeface="Arial"/>
              </a:rPr>
              <a:t>• трехзначный код на оборотной стороне карты </a:t>
            </a:r>
            <a:r>
              <a:rPr lang="en-US" sz="2200">
                <a:latin typeface="Arial"/>
              </a:rPr>
              <a:t>(CW/CVC)</a:t>
            </a:r>
          </a:p>
          <a:p>
            <a:pPr marL="677740" indent="0">
              <a:spcAft>
                <a:spcPts val="140"/>
              </a:spcAft>
            </a:pPr>
            <a:r>
              <a:rPr lang="ru" sz="2200">
                <a:latin typeface="Arial"/>
              </a:rPr>
              <a:t>• </a:t>
            </a:r>
            <a:r>
              <a:rPr lang="en-US" sz="2200">
                <a:latin typeface="Arial"/>
              </a:rPr>
              <a:t>PIN</a:t>
            </a:r>
            <a:r>
              <a:rPr lang="ru" sz="2200">
                <a:latin typeface="Arial"/>
              </a:rPr>
              <a:t>-код</a:t>
            </a:r>
          </a:p>
          <a:p>
            <a:pPr marL="1007940" indent="-317500">
              <a:spcAft>
                <a:spcPts val="140"/>
              </a:spcAft>
            </a:pPr>
            <a:r>
              <a:rPr lang="ru" sz="2200">
                <a:latin typeface="Arial"/>
              </a:rPr>
              <a:t>• пароли/логины к банковскому приложению и онлайн-банку</a:t>
            </a:r>
          </a:p>
          <a:p>
            <a:pPr marL="677740" indent="0">
              <a:spcAft>
                <a:spcPts val="140"/>
              </a:spcAft>
            </a:pPr>
            <a:r>
              <a:rPr lang="ru" sz="2200">
                <a:latin typeface="Arial"/>
              </a:rPr>
              <a:t>• кодовое слово</a:t>
            </a:r>
          </a:p>
          <a:p>
            <a:pPr marL="677740" indent="0"/>
            <a:r>
              <a:rPr lang="ru" sz="2200">
                <a:latin typeface="Arial"/>
              </a:rPr>
              <a:t>• персональные данные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29712" y="19104864"/>
            <a:ext cx="3331464" cy="530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</a:pPr>
            <a:r>
              <a:rPr lang="ru" sz="1800" b="1">
                <a:latin typeface="Arial"/>
              </a:rPr>
              <a:t>Как защитить свои финансы, читайте на </a:t>
            </a:r>
            <a:r>
              <a:rPr lang="en-US" sz="1800" b="1">
                <a:solidFill>
                  <a:srgbClr val="8A1626"/>
                </a:solidFill>
                <a:latin typeface="Arial"/>
              </a:rPr>
              <a:t>fincult.info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661392" y="18940272"/>
            <a:ext cx="1725168" cy="585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1000"/>
              </a:lnSpc>
            </a:pPr>
            <a:r>
              <a:rPr lang="ru" sz="2200" b="1">
                <a:latin typeface="Arial"/>
              </a:rPr>
              <a:t>Финансовая 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Произвольный</PresentationFormat>
  <Paragraphs>145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Пользователь-ПК</cp:lastModifiedBy>
  <cp:revision>1</cp:revision>
  <dcterms:modified xsi:type="dcterms:W3CDTF">2022-08-25T06:47:41Z</dcterms:modified>
</cp:coreProperties>
</file>