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25" r:id="rId2"/>
    <p:sldId id="374" r:id="rId3"/>
    <p:sldId id="375" r:id="rId4"/>
    <p:sldId id="376" r:id="rId5"/>
    <p:sldId id="307" r:id="rId6"/>
    <p:sldId id="310" r:id="rId7"/>
    <p:sldId id="330" r:id="rId8"/>
    <p:sldId id="316" r:id="rId9"/>
    <p:sldId id="331" r:id="rId10"/>
    <p:sldId id="329" r:id="rId11"/>
    <p:sldId id="378" r:id="rId12"/>
    <p:sldId id="379" r:id="rId13"/>
    <p:sldId id="380" r:id="rId14"/>
    <p:sldId id="381" r:id="rId15"/>
    <p:sldId id="382" r:id="rId16"/>
    <p:sldId id="332" r:id="rId17"/>
    <p:sldId id="343" r:id="rId18"/>
    <p:sldId id="334" r:id="rId19"/>
    <p:sldId id="335" r:id="rId20"/>
    <p:sldId id="338" r:id="rId21"/>
    <p:sldId id="337" r:id="rId22"/>
    <p:sldId id="339" r:id="rId23"/>
    <p:sldId id="340" r:id="rId24"/>
    <p:sldId id="341" r:id="rId25"/>
    <p:sldId id="342" r:id="rId26"/>
    <p:sldId id="363" r:id="rId27"/>
    <p:sldId id="344" r:id="rId28"/>
    <p:sldId id="35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4" r:id="rId37"/>
    <p:sldId id="353" r:id="rId38"/>
    <p:sldId id="365" r:id="rId39"/>
    <p:sldId id="356" r:id="rId40"/>
    <p:sldId id="357" r:id="rId41"/>
    <p:sldId id="358" r:id="rId42"/>
    <p:sldId id="366" r:id="rId43"/>
    <p:sldId id="359" r:id="rId44"/>
    <p:sldId id="360" r:id="rId45"/>
    <p:sldId id="361" r:id="rId46"/>
    <p:sldId id="362" r:id="rId47"/>
    <p:sldId id="367" r:id="rId48"/>
    <p:sldId id="372" r:id="rId49"/>
    <p:sldId id="368" r:id="rId50"/>
    <p:sldId id="371" r:id="rId51"/>
    <p:sldId id="383" r:id="rId52"/>
    <p:sldId id="373" r:id="rId53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CB9"/>
    <a:srgbClr val="2A40E2"/>
    <a:srgbClr val="4AA0DA"/>
    <a:srgbClr val="99FFCC"/>
    <a:srgbClr val="F4F1AE"/>
    <a:srgbClr val="21369F"/>
    <a:srgbClr val="21A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695" autoAdjust="0"/>
  </p:normalViewPr>
  <p:slideViewPr>
    <p:cSldViewPr>
      <p:cViewPr varScale="1">
        <p:scale>
          <a:sx n="84" d="100"/>
          <a:sy n="84" d="100"/>
        </p:scale>
        <p:origin x="158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страхователей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581728335977864E-2"/>
                  <c:y val="-2.70425884569456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104017882153644E-2"/>
                  <c:y val="-8.11277653708369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074298487252603E-2"/>
                  <c:y val="-1.0817035382778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566868638527343E-2"/>
                  <c:y val="-2.593666063247874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1104017882153644E-2"/>
                  <c:y val="-7.78099818974362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 (план)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350</c:v>
                </c:pt>
                <c:pt idx="1">
                  <c:v>506</c:v>
                </c:pt>
                <c:pt idx="2">
                  <c:v>570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сумма финансирования, млн.руб.</c:v>
                </c:pt>
              </c:strCache>
            </c:strRef>
          </c:tx>
          <c:spPr>
            <a:solidFill>
              <a:schemeClr val="accent2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5626307428329425E-2"/>
                  <c:y val="-1.0817035382778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1656026823230467E-2"/>
                  <c:y val="-1.3521294228472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0148596974505205E-2"/>
                  <c:y val="-1.5561996379487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3163456671955728E-2"/>
                  <c:y val="-1.5561996379487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6178316369406251E-2"/>
                  <c:y val="-1.8155662442735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3163456671955839E-2"/>
                  <c:y val="-1.5561996379487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tx2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2018</c:v>
                </c:pt>
                <c:pt idx="1">
                  <c:v>2019</c:v>
                </c:pt>
                <c:pt idx="2">
                  <c:v>2020 (план)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160.34</c:v>
                </c:pt>
                <c:pt idx="1">
                  <c:v>215.5</c:v>
                </c:pt>
                <c:pt idx="2">
                  <c:v>247.9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8766168"/>
        <c:axId val="118766560"/>
        <c:axId val="0"/>
      </c:bar3DChart>
      <c:catAx>
        <c:axId val="118766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8766560"/>
        <c:crosses val="autoZero"/>
        <c:auto val="1"/>
        <c:lblAlgn val="ctr"/>
        <c:lblOffset val="100"/>
        <c:noMultiLvlLbl val="0"/>
      </c:catAx>
      <c:valAx>
        <c:axId val="118766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87661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b="1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12E8-C934-4973-B772-7577A69C9F86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59544-C99D-4851-8FB8-B9BB0E8A20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220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3849688" y="9431338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5579" tIns="47789" rIns="95579" bIns="47789" anchor="b"/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90EB653-36AA-4685-8071-3F7AE09F218F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7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4538"/>
            <a:ext cx="4965700" cy="37242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719638"/>
            <a:ext cx="5443537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57291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 bwMode="auto">
          <a:xfrm>
            <a:off x="5572125" y="6440488"/>
            <a:ext cx="4264025" cy="33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8150" algn="l"/>
                <a:tab pos="881063" algn="l"/>
                <a:tab pos="1323975" algn="l"/>
                <a:tab pos="1766888" algn="l"/>
                <a:tab pos="2212975" algn="l"/>
                <a:tab pos="2654300" algn="l"/>
                <a:tab pos="3100388" algn="l"/>
                <a:tab pos="3543300" algn="l"/>
                <a:tab pos="3989388" algn="l"/>
                <a:tab pos="4432300" algn="l"/>
                <a:tab pos="4873625" algn="l"/>
                <a:tab pos="5318125" algn="l"/>
                <a:tab pos="5765800" algn="l"/>
                <a:tab pos="6208713" algn="l"/>
                <a:tab pos="6651625" algn="l"/>
                <a:tab pos="7092950" algn="l"/>
                <a:tab pos="7537450" algn="l"/>
                <a:tab pos="7983538" algn="l"/>
                <a:tab pos="8429625" algn="l"/>
                <a:tab pos="8872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38150" algn="l"/>
                <a:tab pos="881063" algn="l"/>
                <a:tab pos="1323975" algn="l"/>
                <a:tab pos="1766888" algn="l"/>
                <a:tab pos="2212975" algn="l"/>
                <a:tab pos="2654300" algn="l"/>
                <a:tab pos="3100388" algn="l"/>
                <a:tab pos="3543300" algn="l"/>
                <a:tab pos="3989388" algn="l"/>
                <a:tab pos="4432300" algn="l"/>
                <a:tab pos="4873625" algn="l"/>
                <a:tab pos="5318125" algn="l"/>
                <a:tab pos="5765800" algn="l"/>
                <a:tab pos="6208713" algn="l"/>
                <a:tab pos="6651625" algn="l"/>
                <a:tab pos="7092950" algn="l"/>
                <a:tab pos="7537450" algn="l"/>
                <a:tab pos="7983538" algn="l"/>
                <a:tab pos="8429625" algn="l"/>
                <a:tab pos="8872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38150" algn="l"/>
                <a:tab pos="881063" algn="l"/>
                <a:tab pos="1323975" algn="l"/>
                <a:tab pos="1766888" algn="l"/>
                <a:tab pos="2212975" algn="l"/>
                <a:tab pos="2654300" algn="l"/>
                <a:tab pos="3100388" algn="l"/>
                <a:tab pos="3543300" algn="l"/>
                <a:tab pos="3989388" algn="l"/>
                <a:tab pos="4432300" algn="l"/>
                <a:tab pos="4873625" algn="l"/>
                <a:tab pos="5318125" algn="l"/>
                <a:tab pos="5765800" algn="l"/>
                <a:tab pos="6208713" algn="l"/>
                <a:tab pos="6651625" algn="l"/>
                <a:tab pos="7092950" algn="l"/>
                <a:tab pos="7537450" algn="l"/>
                <a:tab pos="7983538" algn="l"/>
                <a:tab pos="8429625" algn="l"/>
                <a:tab pos="8872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38150" algn="l"/>
                <a:tab pos="881063" algn="l"/>
                <a:tab pos="1323975" algn="l"/>
                <a:tab pos="1766888" algn="l"/>
                <a:tab pos="2212975" algn="l"/>
                <a:tab pos="2654300" algn="l"/>
                <a:tab pos="3100388" algn="l"/>
                <a:tab pos="3543300" algn="l"/>
                <a:tab pos="3989388" algn="l"/>
                <a:tab pos="4432300" algn="l"/>
                <a:tab pos="4873625" algn="l"/>
                <a:tab pos="5318125" algn="l"/>
                <a:tab pos="5765800" algn="l"/>
                <a:tab pos="6208713" algn="l"/>
                <a:tab pos="6651625" algn="l"/>
                <a:tab pos="7092950" algn="l"/>
                <a:tab pos="7537450" algn="l"/>
                <a:tab pos="7983538" algn="l"/>
                <a:tab pos="8429625" algn="l"/>
                <a:tab pos="8872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38150" algn="l"/>
                <a:tab pos="881063" algn="l"/>
                <a:tab pos="1323975" algn="l"/>
                <a:tab pos="1766888" algn="l"/>
                <a:tab pos="2212975" algn="l"/>
                <a:tab pos="2654300" algn="l"/>
                <a:tab pos="3100388" algn="l"/>
                <a:tab pos="3543300" algn="l"/>
                <a:tab pos="3989388" algn="l"/>
                <a:tab pos="4432300" algn="l"/>
                <a:tab pos="4873625" algn="l"/>
                <a:tab pos="5318125" algn="l"/>
                <a:tab pos="5765800" algn="l"/>
                <a:tab pos="6208713" algn="l"/>
                <a:tab pos="6651625" algn="l"/>
                <a:tab pos="7092950" algn="l"/>
                <a:tab pos="7537450" algn="l"/>
                <a:tab pos="7983538" algn="l"/>
                <a:tab pos="8429625" algn="l"/>
                <a:tab pos="8872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81063" algn="l"/>
                <a:tab pos="1323975" algn="l"/>
                <a:tab pos="1766888" algn="l"/>
                <a:tab pos="2212975" algn="l"/>
                <a:tab pos="2654300" algn="l"/>
                <a:tab pos="3100388" algn="l"/>
                <a:tab pos="3543300" algn="l"/>
                <a:tab pos="3989388" algn="l"/>
                <a:tab pos="4432300" algn="l"/>
                <a:tab pos="4873625" algn="l"/>
                <a:tab pos="5318125" algn="l"/>
                <a:tab pos="5765800" algn="l"/>
                <a:tab pos="6208713" algn="l"/>
                <a:tab pos="6651625" algn="l"/>
                <a:tab pos="7092950" algn="l"/>
                <a:tab pos="7537450" algn="l"/>
                <a:tab pos="7983538" algn="l"/>
                <a:tab pos="8429625" algn="l"/>
                <a:tab pos="8872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81063" algn="l"/>
                <a:tab pos="1323975" algn="l"/>
                <a:tab pos="1766888" algn="l"/>
                <a:tab pos="2212975" algn="l"/>
                <a:tab pos="2654300" algn="l"/>
                <a:tab pos="3100388" algn="l"/>
                <a:tab pos="3543300" algn="l"/>
                <a:tab pos="3989388" algn="l"/>
                <a:tab pos="4432300" algn="l"/>
                <a:tab pos="4873625" algn="l"/>
                <a:tab pos="5318125" algn="l"/>
                <a:tab pos="5765800" algn="l"/>
                <a:tab pos="6208713" algn="l"/>
                <a:tab pos="6651625" algn="l"/>
                <a:tab pos="7092950" algn="l"/>
                <a:tab pos="7537450" algn="l"/>
                <a:tab pos="7983538" algn="l"/>
                <a:tab pos="8429625" algn="l"/>
                <a:tab pos="8872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81063" algn="l"/>
                <a:tab pos="1323975" algn="l"/>
                <a:tab pos="1766888" algn="l"/>
                <a:tab pos="2212975" algn="l"/>
                <a:tab pos="2654300" algn="l"/>
                <a:tab pos="3100388" algn="l"/>
                <a:tab pos="3543300" algn="l"/>
                <a:tab pos="3989388" algn="l"/>
                <a:tab pos="4432300" algn="l"/>
                <a:tab pos="4873625" algn="l"/>
                <a:tab pos="5318125" algn="l"/>
                <a:tab pos="5765800" algn="l"/>
                <a:tab pos="6208713" algn="l"/>
                <a:tab pos="6651625" algn="l"/>
                <a:tab pos="7092950" algn="l"/>
                <a:tab pos="7537450" algn="l"/>
                <a:tab pos="7983538" algn="l"/>
                <a:tab pos="8429625" algn="l"/>
                <a:tab pos="8872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81063" algn="l"/>
                <a:tab pos="1323975" algn="l"/>
                <a:tab pos="1766888" algn="l"/>
                <a:tab pos="2212975" algn="l"/>
                <a:tab pos="2654300" algn="l"/>
                <a:tab pos="3100388" algn="l"/>
                <a:tab pos="3543300" algn="l"/>
                <a:tab pos="3989388" algn="l"/>
                <a:tab pos="4432300" algn="l"/>
                <a:tab pos="4873625" algn="l"/>
                <a:tab pos="5318125" algn="l"/>
                <a:tab pos="5765800" algn="l"/>
                <a:tab pos="6208713" algn="l"/>
                <a:tab pos="6651625" algn="l"/>
                <a:tab pos="7092950" algn="l"/>
                <a:tab pos="7537450" algn="l"/>
                <a:tab pos="7983538" algn="l"/>
                <a:tab pos="8429625" algn="l"/>
                <a:tab pos="88725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D3520AB-39FD-4D84-B86D-914C90FE4B49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4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512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92763" y="6456363"/>
            <a:ext cx="4279900" cy="33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38150" algn="l"/>
                <a:tab pos="885825" algn="l"/>
                <a:tab pos="1333500" algn="l"/>
                <a:tab pos="1779588" algn="l"/>
                <a:tab pos="2225675" algn="l"/>
                <a:tab pos="2673350" algn="l"/>
                <a:tab pos="3122613" algn="l"/>
                <a:tab pos="3568700" algn="l"/>
                <a:tab pos="4016375" algn="l"/>
                <a:tab pos="4464050" algn="l"/>
                <a:tab pos="4910138" algn="l"/>
                <a:tab pos="5356225" algn="l"/>
                <a:tab pos="5805488" algn="l"/>
                <a:tab pos="6253163" algn="l"/>
                <a:tab pos="6700838" algn="l"/>
                <a:tab pos="7145338" algn="l"/>
                <a:tab pos="7593013" algn="l"/>
                <a:tab pos="8040688" algn="l"/>
                <a:tab pos="8486775" algn="l"/>
                <a:tab pos="8939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4538" indent="-285750">
              <a:tabLst>
                <a:tab pos="0" algn="l"/>
                <a:tab pos="438150" algn="l"/>
                <a:tab pos="885825" algn="l"/>
                <a:tab pos="1333500" algn="l"/>
                <a:tab pos="1779588" algn="l"/>
                <a:tab pos="2225675" algn="l"/>
                <a:tab pos="2673350" algn="l"/>
                <a:tab pos="3122613" algn="l"/>
                <a:tab pos="3568700" algn="l"/>
                <a:tab pos="4016375" algn="l"/>
                <a:tab pos="4464050" algn="l"/>
                <a:tab pos="4910138" algn="l"/>
                <a:tab pos="5356225" algn="l"/>
                <a:tab pos="5805488" algn="l"/>
                <a:tab pos="6253163" algn="l"/>
                <a:tab pos="6700838" algn="l"/>
                <a:tab pos="7145338" algn="l"/>
                <a:tab pos="7593013" algn="l"/>
                <a:tab pos="8040688" algn="l"/>
                <a:tab pos="8486775" algn="l"/>
                <a:tab pos="8939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6175" indent="-228600">
              <a:tabLst>
                <a:tab pos="0" algn="l"/>
                <a:tab pos="438150" algn="l"/>
                <a:tab pos="885825" algn="l"/>
                <a:tab pos="1333500" algn="l"/>
                <a:tab pos="1779588" algn="l"/>
                <a:tab pos="2225675" algn="l"/>
                <a:tab pos="2673350" algn="l"/>
                <a:tab pos="3122613" algn="l"/>
                <a:tab pos="3568700" algn="l"/>
                <a:tab pos="4016375" algn="l"/>
                <a:tab pos="4464050" algn="l"/>
                <a:tab pos="4910138" algn="l"/>
                <a:tab pos="5356225" algn="l"/>
                <a:tab pos="5805488" algn="l"/>
                <a:tab pos="6253163" algn="l"/>
                <a:tab pos="6700838" algn="l"/>
                <a:tab pos="7145338" algn="l"/>
                <a:tab pos="7593013" algn="l"/>
                <a:tab pos="8040688" algn="l"/>
                <a:tab pos="8486775" algn="l"/>
                <a:tab pos="8939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4963" indent="-228600">
              <a:tabLst>
                <a:tab pos="0" algn="l"/>
                <a:tab pos="438150" algn="l"/>
                <a:tab pos="885825" algn="l"/>
                <a:tab pos="1333500" algn="l"/>
                <a:tab pos="1779588" algn="l"/>
                <a:tab pos="2225675" algn="l"/>
                <a:tab pos="2673350" algn="l"/>
                <a:tab pos="3122613" algn="l"/>
                <a:tab pos="3568700" algn="l"/>
                <a:tab pos="4016375" algn="l"/>
                <a:tab pos="4464050" algn="l"/>
                <a:tab pos="4910138" algn="l"/>
                <a:tab pos="5356225" algn="l"/>
                <a:tab pos="5805488" algn="l"/>
                <a:tab pos="6253163" algn="l"/>
                <a:tab pos="6700838" algn="l"/>
                <a:tab pos="7145338" algn="l"/>
                <a:tab pos="7593013" algn="l"/>
                <a:tab pos="8040688" algn="l"/>
                <a:tab pos="8486775" algn="l"/>
                <a:tab pos="8939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62163" indent="-228600">
              <a:tabLst>
                <a:tab pos="0" algn="l"/>
                <a:tab pos="438150" algn="l"/>
                <a:tab pos="885825" algn="l"/>
                <a:tab pos="1333500" algn="l"/>
                <a:tab pos="1779588" algn="l"/>
                <a:tab pos="2225675" algn="l"/>
                <a:tab pos="2673350" algn="l"/>
                <a:tab pos="3122613" algn="l"/>
                <a:tab pos="3568700" algn="l"/>
                <a:tab pos="4016375" algn="l"/>
                <a:tab pos="4464050" algn="l"/>
                <a:tab pos="4910138" algn="l"/>
                <a:tab pos="5356225" algn="l"/>
                <a:tab pos="5805488" algn="l"/>
                <a:tab pos="6253163" algn="l"/>
                <a:tab pos="6700838" algn="l"/>
                <a:tab pos="7145338" algn="l"/>
                <a:tab pos="7593013" algn="l"/>
                <a:tab pos="8040688" algn="l"/>
                <a:tab pos="8486775" algn="l"/>
                <a:tab pos="8939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9363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85825" algn="l"/>
                <a:tab pos="1333500" algn="l"/>
                <a:tab pos="1779588" algn="l"/>
                <a:tab pos="2225675" algn="l"/>
                <a:tab pos="2673350" algn="l"/>
                <a:tab pos="3122613" algn="l"/>
                <a:tab pos="3568700" algn="l"/>
                <a:tab pos="4016375" algn="l"/>
                <a:tab pos="4464050" algn="l"/>
                <a:tab pos="4910138" algn="l"/>
                <a:tab pos="5356225" algn="l"/>
                <a:tab pos="5805488" algn="l"/>
                <a:tab pos="6253163" algn="l"/>
                <a:tab pos="6700838" algn="l"/>
                <a:tab pos="7145338" algn="l"/>
                <a:tab pos="7593013" algn="l"/>
                <a:tab pos="8040688" algn="l"/>
                <a:tab pos="8486775" algn="l"/>
                <a:tab pos="8939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6563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85825" algn="l"/>
                <a:tab pos="1333500" algn="l"/>
                <a:tab pos="1779588" algn="l"/>
                <a:tab pos="2225675" algn="l"/>
                <a:tab pos="2673350" algn="l"/>
                <a:tab pos="3122613" algn="l"/>
                <a:tab pos="3568700" algn="l"/>
                <a:tab pos="4016375" algn="l"/>
                <a:tab pos="4464050" algn="l"/>
                <a:tab pos="4910138" algn="l"/>
                <a:tab pos="5356225" algn="l"/>
                <a:tab pos="5805488" algn="l"/>
                <a:tab pos="6253163" algn="l"/>
                <a:tab pos="6700838" algn="l"/>
                <a:tab pos="7145338" algn="l"/>
                <a:tab pos="7593013" algn="l"/>
                <a:tab pos="8040688" algn="l"/>
                <a:tab pos="8486775" algn="l"/>
                <a:tab pos="8939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33763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85825" algn="l"/>
                <a:tab pos="1333500" algn="l"/>
                <a:tab pos="1779588" algn="l"/>
                <a:tab pos="2225675" algn="l"/>
                <a:tab pos="2673350" algn="l"/>
                <a:tab pos="3122613" algn="l"/>
                <a:tab pos="3568700" algn="l"/>
                <a:tab pos="4016375" algn="l"/>
                <a:tab pos="4464050" algn="l"/>
                <a:tab pos="4910138" algn="l"/>
                <a:tab pos="5356225" algn="l"/>
                <a:tab pos="5805488" algn="l"/>
                <a:tab pos="6253163" algn="l"/>
                <a:tab pos="6700838" algn="l"/>
                <a:tab pos="7145338" algn="l"/>
                <a:tab pos="7593013" algn="l"/>
                <a:tab pos="8040688" algn="l"/>
                <a:tab pos="8486775" algn="l"/>
                <a:tab pos="8939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90963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8150" algn="l"/>
                <a:tab pos="885825" algn="l"/>
                <a:tab pos="1333500" algn="l"/>
                <a:tab pos="1779588" algn="l"/>
                <a:tab pos="2225675" algn="l"/>
                <a:tab pos="2673350" algn="l"/>
                <a:tab pos="3122613" algn="l"/>
                <a:tab pos="3568700" algn="l"/>
                <a:tab pos="4016375" algn="l"/>
                <a:tab pos="4464050" algn="l"/>
                <a:tab pos="4910138" algn="l"/>
                <a:tab pos="5356225" algn="l"/>
                <a:tab pos="5805488" algn="l"/>
                <a:tab pos="6253163" algn="l"/>
                <a:tab pos="6700838" algn="l"/>
                <a:tab pos="7145338" algn="l"/>
                <a:tab pos="7593013" algn="l"/>
                <a:tab pos="8040688" algn="l"/>
                <a:tab pos="8486775" algn="l"/>
                <a:tab pos="89392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BFE2BE3-B5B1-44B7-A57A-C3D9CF1747FE}" type="slidenum">
              <a:rPr lang="ru-RU" altLang="ru-RU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13</a:t>
            </a:fld>
            <a:endParaRPr lang="ru-RU" altLang="ru-RU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3087688" y="517525"/>
            <a:ext cx="3703637" cy="25463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1017" tIns="45509" rIns="91017" bIns="45509" anchor="ctr"/>
          <a:lstStyle>
            <a:lvl1pPr defTabSz="4492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4492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44926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87425" y="3232150"/>
            <a:ext cx="7893050" cy="3117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026" tIns="45514" rIns="91026" bIns="45514" anchor="ctr"/>
          <a:lstStyle/>
          <a:p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793831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F4E5B84-D889-4096-9B19-CFF2D0C7A675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3735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4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388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173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28588"/>
            <a:ext cx="8221663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1" y="1600200"/>
            <a:ext cx="4033838" cy="451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3441" y="1600200"/>
            <a:ext cx="4035425" cy="45180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defTabSz="685800" fontAlgn="auto">
              <a:spcBef>
                <a:spcPts val="0"/>
              </a:spcBef>
              <a:spcAft>
                <a:spcPts val="0"/>
              </a:spcAft>
              <a:buSzTx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ru-RU"/>
              <a:t>11.11.2013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685800">
              <a:buSzTx/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44D73-C900-40D8-8208-85B1C36C06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840239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40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79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645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225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990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613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899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3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1101A-7F09-42B1-A325-18171E8C11A2}" type="datetimeFigureOut">
              <a:rPr lang="ru-RU" smtClean="0"/>
              <a:t>17.02.2020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5161F-28AD-4491-80B5-881B661AEA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304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jpeg"/><Relationship Id="rId7" Type="http://schemas.openxmlformats.org/officeDocument/2006/relationships/image" Target="../media/image29.pn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jpeg"/><Relationship Id="rId4" Type="http://schemas.openxmlformats.org/officeDocument/2006/relationships/image" Target="../media/image2.pn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garantf1://12088534.1000/" TargetMode="External"/><Relationship Id="rId4" Type="http://schemas.openxmlformats.org/officeDocument/2006/relationships/image" Target="../media/image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30692" y="-27384"/>
            <a:ext cx="9179294" cy="687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22595" y="51613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11" name="Объект 2"/>
          <p:cNvSpPr txBox="1">
            <a:spLocks/>
          </p:cNvSpPr>
          <p:nvPr/>
        </p:nvSpPr>
        <p:spPr>
          <a:xfrm>
            <a:off x="344447" y="1628801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-22595" y="2503035"/>
            <a:ext cx="9163101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предупредительных мер </a:t>
            </a: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сокращению производственного травматизма </a:t>
            </a: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профессиональных заболеваний </a:t>
            </a:r>
          </a:p>
          <a:p>
            <a:pPr algn="ctr"/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61" y="3901349"/>
            <a:ext cx="2520280" cy="180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44447" y="3211593"/>
            <a:ext cx="8589466" cy="19537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16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07904" y="6360399"/>
            <a:ext cx="522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</a:p>
        </p:txBody>
      </p:sp>
    </p:spTree>
    <p:extLst>
      <p:ext uri="{BB962C8B-B14F-4D97-AF65-F5344CB8AC3E}">
        <p14:creationId xmlns:p14="http://schemas.microsoft.com/office/powerpoint/2010/main" val="239313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44303" y="-343063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Федерации</a:t>
              </a: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344" y="3315850"/>
            <a:ext cx="8262938" cy="24391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endParaRPr lang="ru-RU" alt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средств, направляемых на указанные цели,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увеличен до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30% 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 страховых взносов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начисленных им за предшествующий календарный год, за вычетом расходов на выплату обеспечения по указанному виду страхования, произведенных страхователем в предшествующем календарном году,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условии направления страхователем дополнительного объема средств на санаторно-курортное лечение работников не ранее чем за пять лет до достижения ими возраста, дающего право на назначение страховой пенсии по страсти в соответствии с пенсионным законодательством</a:t>
            </a:r>
          </a:p>
          <a:p>
            <a:pPr algn="just" eaLnBrk="1" hangingPunct="1">
              <a:defRPr/>
            </a:pP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ИЗМЕНЕНИЯ В ЗАКОНОДАТЕЛЬСТВЕ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37344" y="1585652"/>
            <a:ext cx="8339112" cy="1876622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eaLnBrk="1" hangingPunct="1">
              <a:buAutoNum type="arabicParenR"/>
              <a:defRPr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eaLnBrk="1" hangingPunct="1">
              <a:buAutoNum type="arabicParenR"/>
              <a:defRPr/>
            </a:pPr>
            <a:endParaRPr lang="ru-RU" sz="1400" b="1" dirty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eaLnBrk="1" hangingPunct="1">
              <a:buAutoNum type="arabicParenR"/>
              <a:defRPr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Федеральный закон  «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 бюджете Фонда социального страхования Российской Федерации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2019 год и на плановый период 2020 и 2021 годов»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 </a:t>
            </a:r>
            <a:r>
              <a:rPr lang="ru-RU" sz="1400" b="1" dirty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28.11.2018 г. № </a:t>
            </a: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431-ФЗ</a:t>
            </a:r>
          </a:p>
          <a:p>
            <a:pPr marL="342900" indent="-342900" algn="just" eaLnBrk="1" hangingPunct="1">
              <a:buAutoNum type="arabicParenR"/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Приказ Минтруда России от 03.12.2018 №764н «О внесении изменений в Правила финансового обеспечения предупредительных мер по сокращению производственного травматизма и профессиональных заболеваний работников и санаторно-курортного лечения работников, занятых на работах с вредными и (или) опасными производственными факторами» 	</a:t>
            </a:r>
          </a:p>
          <a:p>
            <a:pPr marL="342900" indent="-342900" eaLnBrk="1" hangingPunct="1">
              <a:buAutoNum type="arabicParenR"/>
              <a:defRPr/>
            </a:pP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5" y="5545554"/>
            <a:ext cx="92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2" b="8583"/>
          <a:stretch>
            <a:fillRect/>
          </a:stretch>
        </p:blipFill>
        <p:spPr bwMode="auto">
          <a:xfrm>
            <a:off x="3257729" y="5342479"/>
            <a:ext cx="85407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90" y="5545554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418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267158" y="-284682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-243408"/>
            <a:ext cx="9163101" cy="983709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7344" y="3315850"/>
            <a:ext cx="82629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endParaRPr lang="ru-RU" altLang="ru-RU" sz="1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186058" y="858334"/>
            <a:ext cx="652145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01.01.2020г.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Иркутская область участвует в пилотном проекте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«Прямые выплаты»</a:t>
            </a:r>
          </a:p>
          <a:p>
            <a:pPr algn="ctr" eaLnBrk="1" hangingPunct="1">
              <a:defRPr/>
            </a:pPr>
            <a:endParaRPr lang="ru-RU" alt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75788" y="1628800"/>
            <a:ext cx="8339112" cy="4207135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1" dirty="0" smtClean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ru-RU" b="1" u="sng" dirty="0" smtClean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eaLnBrk="1" hangingPunct="1">
              <a:defRPr/>
            </a:pPr>
            <a:endParaRPr lang="ru-RU" b="1" dirty="0" smtClean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Постановление Правительства РФ от 21.04.2011г. №294 «Об особенностях финансового обеспечения, назначения и выплаты в 2012-2020 годах территориальными органами ФСС РФ застрахованным лицам страхового обеспечения по обязательному социальному страхованию на случай временной нетрудоспособности и в связи с материнством и по обязательному социальному страхованию от несчастных случаев на производстве и профессиональных заболеваний, осуществления иных выплат и возмещения расходов страхователя на предупредительные меры по сокращению производственного травматизма и профессиональных заболеваний работников, а также об особенностях уплаты страховых взносов по обязательному социальному страхованию на случай временной нетрудоспособности т в связи с материнством и по обязательному социальному страхованию от несчастных случаев на производстве и профессиональных заболеваний»</a:t>
            </a:r>
            <a:endParaRPr lang="ru-RU" sz="1400" b="1" dirty="0" smtClean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eaLnBrk="1" hangingPunct="1">
              <a:buAutoNum type="arabicParenR"/>
              <a:defRPr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indent="-342900" eaLnBrk="1" hangingPunct="1">
              <a:buAutoNum type="arabicParenR"/>
              <a:defRPr/>
            </a:pPr>
            <a:endParaRPr lang="ru-RU" sz="1400" b="1" dirty="0" smtClean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1600" b="1" dirty="0" smtClean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1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Группа 16"/>
          <p:cNvGrpSpPr>
            <a:grpSpLocks/>
          </p:cNvGrpSpPr>
          <p:nvPr/>
        </p:nvGrpSpPr>
        <p:grpSpPr bwMode="auto">
          <a:xfrm>
            <a:off x="467544" y="342545"/>
            <a:ext cx="8336888" cy="1202886"/>
            <a:chOff x="0" y="42863"/>
            <a:chExt cx="9286554" cy="874712"/>
          </a:xfrm>
        </p:grpSpPr>
        <p:sp>
          <p:nvSpPr>
            <p:cNvPr id="13334" name="Line 16"/>
            <p:cNvSpPr>
              <a:spLocks noChangeShapeType="1"/>
            </p:cNvSpPr>
            <p:nvPr/>
          </p:nvSpPr>
          <p:spPr bwMode="auto">
            <a:xfrm>
              <a:off x="0" y="62230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3335" name="Line 16"/>
            <p:cNvSpPr>
              <a:spLocks noChangeShapeType="1"/>
            </p:cNvSpPr>
            <p:nvPr/>
          </p:nvSpPr>
          <p:spPr bwMode="auto">
            <a:xfrm>
              <a:off x="0" y="69215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pic>
          <p:nvPicPr>
            <p:cNvPr id="13336" name="Picture 2" descr="Logo1_color_CMYK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DFB"/>
                </a:clrFrom>
                <a:clrTo>
                  <a:srgbClr val="FEFD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863"/>
              <a:ext cx="1028733" cy="6738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7" name="Рисунок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150" y="42863"/>
              <a:ext cx="1101404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8" name="Rectangle 3"/>
            <p:cNvSpPr>
              <a:spLocks noChangeArrowheads="1"/>
            </p:cNvSpPr>
            <p:nvPr/>
          </p:nvSpPr>
          <p:spPr bwMode="auto">
            <a:xfrm>
              <a:off x="1171287" y="131763"/>
              <a:ext cx="7588251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50" b="1" dirty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50" b="1" dirty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Фонда социального страхования Российской </a:t>
              </a:r>
              <a:r>
                <a:rPr kumimoji="0" lang="ru-RU" altLang="ru-RU" sz="1050" b="1" dirty="0" smtClean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Федерации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50" b="1" dirty="0" smtClean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Филиал № 1</a:t>
              </a:r>
              <a:endParaRPr kumimoji="0" lang="ru-RU" altLang="ru-RU" sz="1050" b="1" dirty="0">
                <a:solidFill>
                  <a:srgbClr val="00549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119314" y="1508523"/>
            <a:ext cx="4869656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ВЫПЛАТЫ, НАЗНАЧАЕМЫЕ ЗАСТРАХОВАННОМУ ЛИЦУ</a:t>
            </a:r>
          </a:p>
          <a:p>
            <a:pPr algn="ctr" eaLnBrk="1" hangingPunct="1">
              <a:defRPr/>
            </a:pPr>
            <a:endParaRPr lang="ru-RU" altLang="ru-RU" sz="15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063605" y="2166939"/>
            <a:ext cx="1135856" cy="107989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1" name="Овал 10"/>
          <p:cNvSpPr/>
          <p:nvPr/>
        </p:nvSpPr>
        <p:spPr>
          <a:xfrm>
            <a:off x="1795464" y="4087416"/>
            <a:ext cx="1135856" cy="107989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3318" name="Прямоугольник 12"/>
          <p:cNvSpPr>
            <a:spLocks noChangeArrowheads="1"/>
          </p:cNvSpPr>
          <p:nvPr/>
        </p:nvSpPr>
        <p:spPr bwMode="auto">
          <a:xfrm>
            <a:off x="1177529" y="3128963"/>
            <a:ext cx="23717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05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по временной нетрудоспособности (в том числе, в связи с несчастным случаем на производстве и профзаболеванием)</a:t>
            </a:r>
            <a:endParaRPr kumimoji="0" lang="ru-RU" altLang="ru-RU" sz="105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9" name="Прямоугольник 14"/>
          <p:cNvSpPr>
            <a:spLocks noChangeArrowheads="1"/>
          </p:cNvSpPr>
          <p:nvPr/>
        </p:nvSpPr>
        <p:spPr bwMode="auto">
          <a:xfrm>
            <a:off x="3869532" y="3308748"/>
            <a:ext cx="166568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05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по беременности и родам</a:t>
            </a:r>
            <a:endParaRPr kumimoji="0" lang="ru-RU" altLang="ru-RU" sz="105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0" name="Прямоугольник 15"/>
          <p:cNvSpPr>
            <a:spLocks noChangeArrowheads="1"/>
          </p:cNvSpPr>
          <p:nvPr/>
        </p:nvSpPr>
        <p:spPr bwMode="auto">
          <a:xfrm>
            <a:off x="3636169" y="5179219"/>
            <a:ext cx="2205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05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единовременное пособие при постановке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05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учет в ранние сроки беременности</a:t>
            </a:r>
          </a:p>
        </p:txBody>
      </p:sp>
      <p:sp>
        <p:nvSpPr>
          <p:cNvPr id="13321" name="Прямоугольник 16"/>
          <p:cNvSpPr>
            <a:spLocks noChangeArrowheads="1"/>
          </p:cNvSpPr>
          <p:nvPr/>
        </p:nvSpPr>
        <p:spPr bwMode="auto">
          <a:xfrm>
            <a:off x="5107783" y="3351075"/>
            <a:ext cx="3429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05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пособие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05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уходу за ребенком</a:t>
            </a:r>
          </a:p>
        </p:txBody>
      </p:sp>
      <p:sp>
        <p:nvSpPr>
          <p:cNvPr id="13322" name="Прямоугольник 18"/>
          <p:cNvSpPr>
            <a:spLocks noChangeArrowheads="1"/>
          </p:cNvSpPr>
          <p:nvPr/>
        </p:nvSpPr>
        <p:spPr bwMode="auto">
          <a:xfrm>
            <a:off x="663656" y="5261782"/>
            <a:ext cx="339994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05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единовременное пособие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05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рождении ребенка</a:t>
            </a:r>
            <a:endParaRPr kumimoji="0" lang="ru-RU" altLang="ru-RU" sz="105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23" name="Прямоугольник 19"/>
          <p:cNvSpPr>
            <a:spLocks noChangeArrowheads="1"/>
          </p:cNvSpPr>
          <p:nvPr/>
        </p:nvSpPr>
        <p:spPr bwMode="auto">
          <a:xfrm>
            <a:off x="6223876" y="5206165"/>
            <a:ext cx="1714500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105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дополнительного отпуска пострадавшему на производстве</a:t>
            </a:r>
            <a:endParaRPr kumimoji="0" lang="ru-RU" altLang="ru-RU" sz="105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6223876" y="2103834"/>
            <a:ext cx="1135856" cy="107989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13325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948" y="2212667"/>
            <a:ext cx="778669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4" y="4280299"/>
            <a:ext cx="521494" cy="65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81" y="2264569"/>
            <a:ext cx="495300" cy="83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Овал 24"/>
          <p:cNvSpPr/>
          <p:nvPr/>
        </p:nvSpPr>
        <p:spPr>
          <a:xfrm>
            <a:off x="1795464" y="1976439"/>
            <a:ext cx="1135856" cy="107989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13329" name="Рисунок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155" y="2138362"/>
            <a:ext cx="759619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Овал 27"/>
          <p:cNvSpPr/>
          <p:nvPr/>
        </p:nvSpPr>
        <p:spPr>
          <a:xfrm>
            <a:off x="6508434" y="4058850"/>
            <a:ext cx="1135856" cy="107989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13331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126" y="4147545"/>
            <a:ext cx="787003" cy="78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Овал 29"/>
          <p:cNvSpPr/>
          <p:nvPr/>
        </p:nvSpPr>
        <p:spPr>
          <a:xfrm>
            <a:off x="4264820" y="4088608"/>
            <a:ext cx="1135856" cy="1079897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13333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142" y="4246960"/>
            <a:ext cx="535781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11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Скругленный прямоугольник 34"/>
          <p:cNvSpPr/>
          <p:nvPr/>
        </p:nvSpPr>
        <p:spPr>
          <a:xfrm>
            <a:off x="1829992" y="4219576"/>
            <a:ext cx="5539978" cy="16799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871663" y="2742010"/>
            <a:ext cx="5410200" cy="12811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655220" y="1820467"/>
            <a:ext cx="2469356" cy="5107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grpSp>
        <p:nvGrpSpPr>
          <p:cNvPr id="14341" name="Группа 16"/>
          <p:cNvGrpSpPr>
            <a:grpSpLocks/>
          </p:cNvGrpSpPr>
          <p:nvPr/>
        </p:nvGrpSpPr>
        <p:grpSpPr bwMode="auto">
          <a:xfrm>
            <a:off x="683568" y="458918"/>
            <a:ext cx="8136904" cy="1086513"/>
            <a:chOff x="0" y="42863"/>
            <a:chExt cx="9144000" cy="874712"/>
          </a:xfrm>
        </p:grpSpPr>
        <p:sp>
          <p:nvSpPr>
            <p:cNvPr id="14372" name="Line 16"/>
            <p:cNvSpPr>
              <a:spLocks noChangeShapeType="1"/>
            </p:cNvSpPr>
            <p:nvPr/>
          </p:nvSpPr>
          <p:spPr bwMode="auto">
            <a:xfrm>
              <a:off x="0" y="62230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14373" name="Line 16"/>
            <p:cNvSpPr>
              <a:spLocks noChangeShapeType="1"/>
            </p:cNvSpPr>
            <p:nvPr/>
          </p:nvSpPr>
          <p:spPr bwMode="auto">
            <a:xfrm>
              <a:off x="0" y="69215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pic>
          <p:nvPicPr>
            <p:cNvPr id="14374" name="Picture 2" descr="Logo1_color_CMYK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DFB"/>
                </a:clrFrom>
                <a:clrTo>
                  <a:srgbClr val="FEFD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1763"/>
              <a:ext cx="1090613" cy="785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75" name="Рисунок 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150" y="42863"/>
              <a:ext cx="958850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6" name="Rectangle 3"/>
            <p:cNvSpPr>
              <a:spLocks noChangeArrowheads="1"/>
            </p:cNvSpPr>
            <p:nvPr/>
          </p:nvSpPr>
          <p:spPr bwMode="auto">
            <a:xfrm>
              <a:off x="1125538" y="131763"/>
              <a:ext cx="7588250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50" b="1" dirty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50" b="1" dirty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Фонда социального страхования Российской </a:t>
              </a:r>
              <a:r>
                <a:rPr kumimoji="0" lang="ru-RU" altLang="ru-RU" sz="1050" b="1" dirty="0" smtClean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Федерации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50" b="1" dirty="0" smtClean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Филиал №1</a:t>
              </a:r>
              <a:endParaRPr kumimoji="0" lang="ru-RU" altLang="ru-RU" sz="1050" b="1" dirty="0">
                <a:solidFill>
                  <a:srgbClr val="00549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342" name="TextBox 2"/>
          <p:cNvSpPr txBox="1">
            <a:spLocks noChangeArrowheads="1"/>
          </p:cNvSpPr>
          <p:nvPr/>
        </p:nvSpPr>
        <p:spPr bwMode="auto">
          <a:xfrm>
            <a:off x="3351610" y="1419225"/>
            <a:ext cx="306654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ВЫПЛАТЫ ПОСОБИЙ</a:t>
            </a:r>
          </a:p>
        </p:txBody>
      </p:sp>
      <p:pic>
        <p:nvPicPr>
          <p:cNvPr id="14343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19" y="1874044"/>
            <a:ext cx="40957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08836" y="1807370"/>
            <a:ext cx="2040731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350" b="1" dirty="0">
                <a:solidFill>
                  <a:schemeClr val="accent6"/>
                </a:solidFill>
              </a:rPr>
              <a:t>РАБОТНИК</a:t>
            </a:r>
          </a:p>
          <a:p>
            <a:pPr algn="ctr">
              <a:defRPr/>
            </a:pPr>
            <a:r>
              <a:rPr lang="ru-RU" sz="1350" b="1" dirty="0">
                <a:solidFill>
                  <a:schemeClr val="accent6"/>
                </a:solidFill>
              </a:rPr>
              <a:t>   (Застрахованное лицо)</a:t>
            </a:r>
          </a:p>
        </p:txBody>
      </p:sp>
      <p:sp>
        <p:nvSpPr>
          <p:cNvPr id="14345" name="TextBox 6"/>
          <p:cNvSpPr txBox="1">
            <a:spLocks noChangeArrowheads="1"/>
          </p:cNvSpPr>
          <p:nvPr/>
        </p:nvSpPr>
        <p:spPr bwMode="auto">
          <a:xfrm>
            <a:off x="4797030" y="2331244"/>
            <a:ext cx="2506265" cy="473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825">
                <a:solidFill>
                  <a:schemeClr val="tx2"/>
                </a:solidFill>
              </a:rPr>
              <a:t>ЗАЯВЛЕНИЕ О ВЫПЛАТЕ СООТВЕТСТВУЮЩЕГО ВИДА ПОСОБИЯ, ДОКУМЕНТЫ, НЕОБХОДИМЫЕ ДЛЯ НАЗНАЧЕНИЯ И ВЫПЛАТЫ ПОСОБИЯ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569619" y="2370535"/>
            <a:ext cx="0" cy="3714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3655219" y="2774156"/>
            <a:ext cx="1890713" cy="5060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14348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6688" r="10625" b="6688"/>
          <a:stretch>
            <a:fillRect/>
          </a:stretch>
        </p:blipFill>
        <p:spPr bwMode="auto">
          <a:xfrm>
            <a:off x="3757613" y="2834880"/>
            <a:ext cx="352425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060032" y="2813448"/>
            <a:ext cx="1593706" cy="40395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350" b="1" dirty="0">
                <a:solidFill>
                  <a:schemeClr val="accent6"/>
                </a:solidFill>
              </a:rPr>
              <a:t>РАБОТОДАТЕЛЬ</a:t>
            </a:r>
          </a:p>
          <a:p>
            <a:pPr>
              <a:defRPr/>
            </a:pPr>
            <a:r>
              <a:rPr lang="ru-RU" sz="675" b="1" dirty="0">
                <a:solidFill>
                  <a:schemeClr val="accent2"/>
                </a:solidFill>
              </a:rPr>
              <a:t>(НЕ ПОЗДНЕЕ 5 КАЛЕНДАРНЫХ ДНЕЙ</a:t>
            </a:r>
            <a:r>
              <a:rPr lang="ru-RU" sz="600" b="1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60961" y="3338512"/>
            <a:ext cx="1674019" cy="6155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750" dirty="0">
                <a:solidFill>
                  <a:schemeClr val="tx2"/>
                </a:solidFill>
              </a:rPr>
              <a:t>ЗАЯВЛЕНИЕ О ВЫПЛАТЕ ПОСОБИЯ, ДОКУМЕНТЫ ДЛЯ НАЗНАЧЕНИЯ ВЫПЛАТЫ ПОСОБИЯ, ОПИСЬ (ЛИБО РЕЕСТР СВЕДЕНИЙ В ЭЛЕКТРОННОМ ВИДЕ) 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732611" y="3352801"/>
            <a:ext cx="1674019" cy="6167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75" dirty="0">
                <a:solidFill>
                  <a:schemeClr val="tx2"/>
                </a:solidFill>
              </a:rPr>
              <a:t>ЗАЯВЛЕНИЕ О ВЫПЛАТЕ ПОСОБИЯ, АКТ Н-1, ИЛИ О ПРОФЗАБОЛЕВАНИИ, ИЛИ КОПИИ МАТЕРИАЛОВ РАССЛЕДОВАНИЯ, ОПИСЬ, ПРЕДОСТАВЛЕНИЕ ДОКУМЕНТОВ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5474495" y="3342086"/>
            <a:ext cx="1674019" cy="61555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75" dirty="0">
                <a:solidFill>
                  <a:schemeClr val="tx2"/>
                </a:solidFill>
              </a:rPr>
              <a:t>ЗАЯВЛЕНИЕ ЗАСТРАХОВАННОГО ЛИЦА НА ОПЛАТУ ОТПУСКА, ПРИКАЗ СТРАХОВАТЕЛЯ О ПРЕДОСТАВЛЕНИИ ЗАСТРАХОВАННОМУ ЛИЦУ ОТПУСКА, СПРАВКА-РАСЧЕТА О РАЗМЕРЕ ОПЛАТЫ ОТПУСКА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538537" y="4305301"/>
            <a:ext cx="2062163" cy="5655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50" b="1" dirty="0">
                <a:solidFill>
                  <a:schemeClr val="accent6"/>
                </a:solidFill>
              </a:rPr>
              <a:t>         ТЕРРИТОРИАЛЬНЫЙ ОРГАН ФОНДА</a:t>
            </a:r>
          </a:p>
          <a:p>
            <a:pPr algn="ctr">
              <a:defRPr/>
            </a:pPr>
            <a:endParaRPr lang="ru-RU" sz="1350" b="1" dirty="0">
              <a:solidFill>
                <a:schemeClr val="accent6"/>
              </a:solidFill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4569619" y="4023122"/>
            <a:ext cx="0" cy="20955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5" name="Picture 2" descr="Logo1_color_CMYK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DFB"/>
              </a:clrFrom>
              <a:clrTo>
                <a:srgbClr val="FE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638" y="4346972"/>
            <a:ext cx="314325" cy="280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6" name="TextBox 19"/>
          <p:cNvSpPr txBox="1">
            <a:spLocks noChangeArrowheads="1"/>
          </p:cNvSpPr>
          <p:nvPr/>
        </p:nvSpPr>
        <p:spPr bwMode="auto">
          <a:xfrm>
            <a:off x="3632599" y="4612481"/>
            <a:ext cx="2012156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675" b="1">
                <a:solidFill>
                  <a:schemeClr val="accent2"/>
                </a:solidFill>
              </a:rPr>
              <a:t>(В ТЕЧЕНИЕ 10 ДНЕЙ ПРИНИМАЕТ РЕШЕНИЕ И                                         ПЕРЕЧИСЛЯЕТ СРЕДСТВА РАБОТНИКУ)</a:t>
            </a:r>
            <a:endParaRPr kumimoji="0" lang="ru-RU" altLang="ru-RU" sz="675">
              <a:solidFill>
                <a:schemeClr val="accent2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033589" y="4295776"/>
            <a:ext cx="1403747" cy="61793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033589" y="5049442"/>
            <a:ext cx="1403747" cy="69175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664744" y="5066111"/>
            <a:ext cx="944166" cy="6929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698207" y="5048251"/>
            <a:ext cx="892969" cy="6929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5712619" y="4275535"/>
            <a:ext cx="1404938" cy="61793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5734050" y="5051822"/>
            <a:ext cx="1404938" cy="6893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4363" name="TextBox 21"/>
          <p:cNvSpPr txBox="1">
            <a:spLocks noChangeArrowheads="1"/>
          </p:cNvSpPr>
          <p:nvPr/>
        </p:nvSpPr>
        <p:spPr bwMode="auto">
          <a:xfrm>
            <a:off x="3655219" y="5163742"/>
            <a:ext cx="9489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900">
                <a:solidFill>
                  <a:schemeClr val="tx2"/>
                </a:solidFill>
              </a:rPr>
              <a:t>ПОСОБИЕ ПО БЕРЕМЕННОСТИ И РОДАМ</a:t>
            </a:r>
          </a:p>
        </p:txBody>
      </p:sp>
      <p:sp>
        <p:nvSpPr>
          <p:cNvPr id="14364" name="TextBox 24"/>
          <p:cNvSpPr txBox="1">
            <a:spLocks noChangeArrowheads="1"/>
          </p:cNvSpPr>
          <p:nvPr/>
        </p:nvSpPr>
        <p:spPr bwMode="auto">
          <a:xfrm>
            <a:off x="4638675" y="5085160"/>
            <a:ext cx="9679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900">
                <a:solidFill>
                  <a:schemeClr val="tx2"/>
                </a:solidFill>
              </a:rPr>
              <a:t>ЕЖЕМЕСЯЧНОЕ ПОСОБИЕ ПО УХОДУ ЗА РЕБЕНКОМ</a:t>
            </a:r>
          </a:p>
        </p:txBody>
      </p:sp>
      <p:sp>
        <p:nvSpPr>
          <p:cNvPr id="14365" name="TextBox 26"/>
          <p:cNvSpPr txBox="1">
            <a:spLocks noChangeArrowheads="1"/>
          </p:cNvSpPr>
          <p:nvPr/>
        </p:nvSpPr>
        <p:spPr bwMode="auto">
          <a:xfrm>
            <a:off x="5788819" y="4342210"/>
            <a:ext cx="12954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900">
                <a:solidFill>
                  <a:schemeClr val="tx2"/>
                </a:solidFill>
              </a:rPr>
              <a:t>ЕДИНОВРЕМЕННОЕ ПОСОБИЕ ПРИ РОЖДЕНИИ РЕБЕНКА</a:t>
            </a:r>
          </a:p>
        </p:txBody>
      </p:sp>
      <p:sp>
        <p:nvSpPr>
          <p:cNvPr id="14366" name="TextBox 27"/>
          <p:cNvSpPr txBox="1">
            <a:spLocks noChangeArrowheads="1"/>
          </p:cNvSpPr>
          <p:nvPr/>
        </p:nvSpPr>
        <p:spPr bwMode="auto">
          <a:xfrm>
            <a:off x="5712619" y="5049441"/>
            <a:ext cx="1553766" cy="72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825">
                <a:solidFill>
                  <a:schemeClr val="tx2"/>
                </a:solidFill>
              </a:rPr>
              <a:t>ОПЛАТА ОТПУСКА ЗА ВЕСЬ ПЕРИОД ЛЕЧЕНИЯ И ПРОЕЗДА К МЕСТУ ЛЕЧЕНИЯ И ОБРАТНО (СВЕРХ ЕЖЕГОДНО ОПЛАЧИВАЕМОГО ОТПУСКА)</a:t>
            </a:r>
          </a:p>
        </p:txBody>
      </p:sp>
      <p:sp>
        <p:nvSpPr>
          <p:cNvPr id="14367" name="TextBox 64512"/>
          <p:cNvSpPr txBox="1">
            <a:spLocks noChangeArrowheads="1"/>
          </p:cNvSpPr>
          <p:nvPr/>
        </p:nvSpPr>
        <p:spPr bwMode="auto">
          <a:xfrm>
            <a:off x="1949053" y="5101829"/>
            <a:ext cx="158472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825">
                <a:solidFill>
                  <a:schemeClr val="tx2"/>
                </a:solidFill>
              </a:rPr>
              <a:t>ПОСОБИЕ ПО ВНиМ, В СВЯЗИ                      С НЕСЧАСТНЫМ СЛУЧАЕМ НА ПРОИЗВОДСТВЕ И ПРОФЗАБОЛЕВАНИЕМ</a:t>
            </a:r>
          </a:p>
        </p:txBody>
      </p:sp>
      <p:sp>
        <p:nvSpPr>
          <p:cNvPr id="14368" name="TextBox 64514"/>
          <p:cNvSpPr txBox="1">
            <a:spLocks noChangeArrowheads="1"/>
          </p:cNvSpPr>
          <p:nvPr/>
        </p:nvSpPr>
        <p:spPr bwMode="auto">
          <a:xfrm>
            <a:off x="2043114" y="4305301"/>
            <a:ext cx="13942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kumimoji="0" lang="ru-RU" altLang="ru-RU" sz="900">
                <a:solidFill>
                  <a:schemeClr val="tx2"/>
                </a:solidFill>
              </a:rPr>
              <a:t>ЕДИНОВРЕМЕННОЕ ПОСОБИЕ ЖЕНЩИНАМ, ВСТАВШИМ НА УЧЕТ В РАННИЕ СРОКИ </a:t>
            </a:r>
          </a:p>
        </p:txBody>
      </p:sp>
      <p:cxnSp>
        <p:nvCxnSpPr>
          <p:cNvPr id="64523" name="Прямая соединительная линия 64522"/>
          <p:cNvCxnSpPr>
            <a:stCxn id="35" idx="1"/>
          </p:cNvCxnSpPr>
          <p:nvPr/>
        </p:nvCxnSpPr>
        <p:spPr>
          <a:xfrm flipH="1" flipV="1">
            <a:off x="1494236" y="5058966"/>
            <a:ext cx="335756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25" name="Прямая соединительная линия 64524"/>
          <p:cNvCxnSpPr/>
          <p:nvPr/>
        </p:nvCxnSpPr>
        <p:spPr>
          <a:xfrm flipV="1">
            <a:off x="1494235" y="2076450"/>
            <a:ext cx="0" cy="2982516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527" name="Прямая со стрелкой 64526"/>
          <p:cNvCxnSpPr/>
          <p:nvPr/>
        </p:nvCxnSpPr>
        <p:spPr>
          <a:xfrm>
            <a:off x="1494235" y="2076450"/>
            <a:ext cx="1781175" cy="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809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1"/>
          <p:cNvGrpSpPr>
            <a:grpSpLocks/>
          </p:cNvGrpSpPr>
          <p:nvPr/>
        </p:nvGrpSpPr>
        <p:grpSpPr bwMode="auto">
          <a:xfrm>
            <a:off x="683568" y="332656"/>
            <a:ext cx="7992888" cy="916311"/>
            <a:chOff x="-170916" y="-304173"/>
            <a:chExt cx="9485832" cy="1221748"/>
          </a:xfrm>
        </p:grpSpPr>
        <p:sp>
          <p:nvSpPr>
            <p:cNvPr id="32781" name="Line 16"/>
            <p:cNvSpPr>
              <a:spLocks noChangeShapeType="1"/>
            </p:cNvSpPr>
            <p:nvPr/>
          </p:nvSpPr>
          <p:spPr bwMode="auto">
            <a:xfrm>
              <a:off x="0" y="62230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32782" name="Line 16"/>
            <p:cNvSpPr>
              <a:spLocks noChangeShapeType="1"/>
            </p:cNvSpPr>
            <p:nvPr/>
          </p:nvSpPr>
          <p:spPr bwMode="auto">
            <a:xfrm>
              <a:off x="0" y="69215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pic>
          <p:nvPicPr>
            <p:cNvPr id="32783" name="Picture 2" descr="Logo1_color_CMYK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DFB"/>
                </a:clrFrom>
                <a:clrTo>
                  <a:srgbClr val="FEFD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0916" y="-304173"/>
              <a:ext cx="1261529" cy="12217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4" name="Рисунок 8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150" y="-304173"/>
              <a:ext cx="1129766" cy="1221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5" name="Rectangle 2"/>
            <p:cNvSpPr>
              <a:spLocks noChangeArrowheads="1"/>
            </p:cNvSpPr>
            <p:nvPr/>
          </p:nvSpPr>
          <p:spPr bwMode="auto">
            <a:xfrm>
              <a:off x="1301750" y="88900"/>
              <a:ext cx="6669088" cy="446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825" b="1" dirty="0">
                  <a:solidFill>
                    <a:srgbClr val="00549A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050" b="1" dirty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Государственное учреждение — Иркутского регионального отделения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50" b="1" dirty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Фонда социального страхования Российской </a:t>
              </a:r>
              <a:r>
                <a:rPr kumimoji="0" lang="ru-RU" altLang="ru-RU" sz="1050" b="1" dirty="0" smtClean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Федерации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50" b="1" dirty="0" smtClean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Филиал № 1</a:t>
              </a:r>
              <a:endParaRPr kumimoji="0" lang="ru-RU" altLang="ru-RU" sz="1050" b="1" dirty="0">
                <a:solidFill>
                  <a:srgbClr val="00549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1721644" y="1422798"/>
            <a:ext cx="57971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ru-RU" alt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РАСХОДОВ СТРАХОВАТЕЛЮ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kumimoji="0" lang="ru-RU" altLang="ru-RU" sz="15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119312" y="2016919"/>
            <a:ext cx="3995738" cy="55245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оплате 4-х дополнительных дней по уходу за детьми-инвалидами;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69356" y="2820592"/>
            <a:ext cx="3996929" cy="70246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выплату пособия по временной нетрудоспособности за счет межбюджетных трансфертов;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37260" y="3796903"/>
            <a:ext cx="3980259" cy="5381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Char char="ü"/>
              <a:defRPr/>
            </a:pPr>
            <a:endParaRPr lang="ru-RU" altLang="ru-RU" sz="1350" b="1" dirty="0">
              <a:solidFill>
                <a:srgbClr val="0070C0"/>
              </a:solidFill>
            </a:endParaRPr>
          </a:p>
          <a:p>
            <a:pPr marL="0" indent="0" algn="ctr"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выплату пособия на погребение;</a:t>
            </a:r>
          </a:p>
          <a:p>
            <a:pPr>
              <a:buFont typeface="Wingdings" panose="05000000000000000000" pitchFamily="2" charset="2"/>
              <a:buChar char="ü"/>
              <a:defRPr/>
            </a:pPr>
            <a:endParaRPr lang="ru-RU" altLang="ru-RU" sz="1350" b="1" dirty="0">
              <a:solidFill>
                <a:srgbClr val="0070C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01604" y="4761310"/>
            <a:ext cx="3980259" cy="71318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>
              <a:defRPr/>
            </a:pPr>
            <a:r>
              <a:rPr lang="ru-RU" altLang="ru-RU" sz="13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предупредительные меры по сокращению производственного травматизма и профзаболеваний;</a:t>
            </a:r>
            <a:endParaRPr lang="ru-RU" altLang="ru-RU" sz="135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776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2022872"/>
            <a:ext cx="4810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453" y="2917031"/>
            <a:ext cx="4810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22" y="3784997"/>
            <a:ext cx="47982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151" y="1610917"/>
            <a:ext cx="1173956" cy="177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9" y="4789885"/>
            <a:ext cx="47982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1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Группа 16"/>
          <p:cNvGrpSpPr>
            <a:grpSpLocks/>
          </p:cNvGrpSpPr>
          <p:nvPr/>
        </p:nvGrpSpPr>
        <p:grpSpPr bwMode="auto">
          <a:xfrm>
            <a:off x="611560" y="491600"/>
            <a:ext cx="8136904" cy="1053831"/>
            <a:chOff x="0" y="10642"/>
            <a:chExt cx="9144000" cy="906933"/>
          </a:xfrm>
        </p:grpSpPr>
        <p:sp>
          <p:nvSpPr>
            <p:cNvPr id="37915" name="Line 16"/>
            <p:cNvSpPr>
              <a:spLocks noChangeShapeType="1"/>
            </p:cNvSpPr>
            <p:nvPr/>
          </p:nvSpPr>
          <p:spPr bwMode="auto">
            <a:xfrm>
              <a:off x="0" y="62230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sp>
          <p:nvSpPr>
            <p:cNvPr id="37916" name="Line 16"/>
            <p:cNvSpPr>
              <a:spLocks noChangeShapeType="1"/>
            </p:cNvSpPr>
            <p:nvPr/>
          </p:nvSpPr>
          <p:spPr bwMode="auto">
            <a:xfrm>
              <a:off x="0" y="69215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 sz="1350"/>
            </a:p>
          </p:txBody>
        </p:sp>
        <p:pic>
          <p:nvPicPr>
            <p:cNvPr id="37917" name="Picture 2" descr="Logo1_color_CMYK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DFB"/>
                </a:clrFrom>
                <a:clrTo>
                  <a:srgbClr val="FEFD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393" y="10642"/>
              <a:ext cx="1147252" cy="785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18" name="Рисунок 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9275" y="42863"/>
              <a:ext cx="1080414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919" name="Rectangle 3"/>
            <p:cNvSpPr>
              <a:spLocks noChangeArrowheads="1"/>
            </p:cNvSpPr>
            <p:nvPr/>
          </p:nvSpPr>
          <p:spPr bwMode="auto">
            <a:xfrm>
              <a:off x="1125538" y="131763"/>
              <a:ext cx="7588250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67500" tIns="35100" rIns="67500" bIns="3510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50" b="1" dirty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50" b="1" dirty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Фонда социального страхования Российской </a:t>
              </a:r>
              <a:r>
                <a:rPr kumimoji="0" lang="ru-RU" altLang="ru-RU" sz="1050" b="1" dirty="0" smtClean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Федерации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ru-RU" altLang="ru-RU" sz="1050" b="1" dirty="0" smtClean="0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Филиал №1</a:t>
              </a:r>
              <a:endParaRPr kumimoji="0" lang="ru-RU" altLang="ru-RU" sz="1050" b="1" dirty="0">
                <a:solidFill>
                  <a:srgbClr val="00549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631158" y="1503760"/>
            <a:ext cx="61841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ru-RU" alt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РАСХОДОВ СТРАХОВАТЕЛЕЙ 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ru-RU" altLang="ru-RU" sz="1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ПРЕДУПРЕДИТЕЛЬНЫЕ МЕРЫ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kumimoji="0" lang="ru-RU" altLang="ru-RU" sz="1500" b="1" dirty="0">
              <a:solidFill>
                <a:srgbClr val="FF000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238251" y="2472930"/>
            <a:ext cx="1026319" cy="1025128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3789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" t="4321" r="4327" b="9273"/>
          <a:stretch>
            <a:fillRect/>
          </a:stretch>
        </p:blipFill>
        <p:spPr bwMode="auto">
          <a:xfrm>
            <a:off x="1368030" y="2607470"/>
            <a:ext cx="792956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76905" y="3515917"/>
            <a:ext cx="1549014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о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финансовом 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обеспечении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предупредительных 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</a:t>
            </a:r>
            <a:endParaRPr lang="ru-RU" altLang="ru-RU" sz="1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1 августа)</a:t>
            </a:r>
          </a:p>
          <a:p>
            <a:pPr>
              <a:defRPr/>
            </a:pP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707481" y="2461023"/>
            <a:ext cx="1025129" cy="102631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37896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20601" r="48425" b="42999"/>
          <a:stretch>
            <a:fillRect/>
          </a:stretch>
        </p:blipFill>
        <p:spPr bwMode="auto">
          <a:xfrm>
            <a:off x="2932511" y="2583656"/>
            <a:ext cx="540544" cy="4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16402" r="43701" b="30400"/>
          <a:stretch>
            <a:fillRect/>
          </a:stretch>
        </p:blipFill>
        <p:spPr bwMode="auto">
          <a:xfrm>
            <a:off x="2862264" y="2943225"/>
            <a:ext cx="336947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t="17355" r="12389" b="26219"/>
          <a:stretch>
            <a:fillRect/>
          </a:stretch>
        </p:blipFill>
        <p:spPr bwMode="auto">
          <a:xfrm>
            <a:off x="3202781" y="3020617"/>
            <a:ext cx="377429" cy="282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12805" y="3487342"/>
            <a:ext cx="1364476" cy="103874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запланированных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</a:p>
          <a:p>
            <a:pPr algn="ctr" eaLnBrk="1" hangingPunct="1">
              <a:defRPr/>
            </a:pPr>
            <a:r>
              <a:rPr lang="ru-RU" alt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1 декабря)</a:t>
            </a:r>
          </a:p>
          <a:p>
            <a:pPr>
              <a:defRPr/>
            </a:pPr>
            <a:endParaRPr lang="ru-RU" sz="1350" dirty="0"/>
          </a:p>
        </p:txBody>
      </p:sp>
      <p:sp>
        <p:nvSpPr>
          <p:cNvPr id="21" name="Овал 20"/>
          <p:cNvSpPr/>
          <p:nvPr/>
        </p:nvSpPr>
        <p:spPr>
          <a:xfrm>
            <a:off x="4186239" y="2431257"/>
            <a:ext cx="1026319" cy="102631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37901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928" y="2591991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752851" y="3494485"/>
            <a:ext cx="2026444" cy="85408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подтверждающие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произведенные расходы</a:t>
            </a:r>
          </a:p>
          <a:p>
            <a:pPr>
              <a:defRPr/>
            </a:pPr>
            <a:endParaRPr lang="ru-RU" sz="1350" dirty="0"/>
          </a:p>
        </p:txBody>
      </p:sp>
      <p:sp>
        <p:nvSpPr>
          <p:cNvPr id="24" name="Овал 23"/>
          <p:cNvSpPr/>
          <p:nvPr/>
        </p:nvSpPr>
        <p:spPr>
          <a:xfrm>
            <a:off x="5666186" y="2412206"/>
            <a:ext cx="1026319" cy="102512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37904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99" y="2622947"/>
            <a:ext cx="602456" cy="60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184018" y="3394473"/>
            <a:ext cx="186826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о возмещении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произведенных расходов</a:t>
            </a:r>
          </a:p>
          <a:p>
            <a:pPr algn="ctr" eaLnBrk="1" hangingPunct="1">
              <a:defRPr/>
            </a:pPr>
            <a:r>
              <a:rPr lang="ru-RU" altLang="ru-RU" sz="1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 позднее 15 декабря)</a:t>
            </a:r>
            <a:endParaRPr lang="ru-RU" sz="1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5666186" y="4175523"/>
            <a:ext cx="1026319" cy="102631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37907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30" y="4308874"/>
            <a:ext cx="735806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5573721" y="5323285"/>
            <a:ext cx="1319593" cy="8540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</a:p>
          <a:p>
            <a:pPr algn="ctr" eaLnBrk="1" hangingPunct="1">
              <a:defRPr/>
            </a:pPr>
            <a:r>
              <a:rPr lang="ru-RU" altLang="ru-RU" sz="1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рабочих дней)</a:t>
            </a:r>
          </a:p>
          <a:p>
            <a:pPr>
              <a:defRPr/>
            </a:pPr>
            <a:endParaRPr lang="ru-RU" sz="1350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2294335" y="2925366"/>
            <a:ext cx="413147" cy="16192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7" name="Стрелка вправо 36"/>
          <p:cNvSpPr/>
          <p:nvPr/>
        </p:nvSpPr>
        <p:spPr>
          <a:xfrm>
            <a:off x="3752851" y="2875360"/>
            <a:ext cx="411956" cy="16192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8" name="Стрелка вправо 37"/>
          <p:cNvSpPr/>
          <p:nvPr/>
        </p:nvSpPr>
        <p:spPr>
          <a:xfrm>
            <a:off x="5254230" y="2858691"/>
            <a:ext cx="411956" cy="161925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9" name="Стрелка вправо 38"/>
          <p:cNvSpPr/>
          <p:nvPr/>
        </p:nvSpPr>
        <p:spPr>
          <a:xfrm rot="5400000">
            <a:off x="5866806" y="3758209"/>
            <a:ext cx="625078" cy="140494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pic>
        <p:nvPicPr>
          <p:cNvPr id="37913" name="Рисунок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105" y="4810233"/>
            <a:ext cx="954881" cy="73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37434" y="4677966"/>
            <a:ext cx="2266454" cy="14080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alt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Расходы, фактически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произведенные страхователем,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не подтвержденные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документами о целевом</a:t>
            </a:r>
          </a:p>
          <a:p>
            <a:pPr algn="ctr" eaLnBrk="1" hangingPunct="1">
              <a:defRPr/>
            </a:pPr>
            <a:r>
              <a:rPr lang="ru-RU" altLang="ru-RU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средств</a:t>
            </a:r>
          </a:p>
          <a:p>
            <a:pPr algn="ctr" eaLnBrk="1" hangingPunct="1">
              <a:defRPr/>
            </a:pPr>
            <a:r>
              <a:rPr lang="ru-RU" alt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подлежат возмещению</a:t>
            </a:r>
          </a:p>
          <a:p>
            <a:pPr>
              <a:defRPr/>
            </a:pPr>
            <a:endParaRPr lang="ru-RU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180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496" y="2827755"/>
            <a:ext cx="84776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действующим нормативным правовым актам финансовое обеспечение предупредительных мер носит </a:t>
            </a: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заявительный характер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соответственно расходы на финансовое обеспечение предупредительных мер зависят от количества страхователей, обратившихся за финансовым обеспечением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предупредительных мер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11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9329" y="1046602"/>
            <a:ext cx="8386033" cy="1515342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Минтруда России от 10 декабря 2012 года № 580н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Правил финансового обеспечения предупредительных мер по сокращению производственного травматизма и профессиональных заболеваний работников и санаторно-курортного лечения работников, занятых на работах с вредными и (или) опасными производственными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факторам</a:t>
            </a:r>
          </a:p>
        </p:txBody>
      </p:sp>
      <p:pic>
        <p:nvPicPr>
          <p:cNvPr id="18" name="Picture 12" descr="Картинки по запросу пакет докумен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170785"/>
            <a:ext cx="4176464" cy="2426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07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6844" y="5472516"/>
            <a:ext cx="6788409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00000"/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Заявление представляется в  территориальный орган Фонда </a:t>
            </a:r>
          </a:p>
          <a:p>
            <a:pPr algn="ctr">
              <a:buSzPct val="100000"/>
            </a:pPr>
            <a:r>
              <a:rPr lang="ru-RU" alt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(по месту регистрации страхователя) </a:t>
            </a:r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до 1 августа текущего календарного года </a:t>
            </a:r>
          </a:p>
          <a:p>
            <a:pPr algn="just"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11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34440" y="854028"/>
            <a:ext cx="8386033" cy="1349114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r>
              <a:rPr lang="ru-RU" alt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Минтруда России от 10 декабря 2012 года № 580н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Правил финансового обеспечения предупредительных мер по сокращению производственного травматизма и профессиональных заболеваний работников и санаторно-курортного лечения работников, занятых на работах с вредными и (или) опасными производственными </a:t>
            </a: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факторам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6411" y="2321175"/>
            <a:ext cx="831347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  <a:buSzPct val="100000"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Страхователь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обращается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территориальный орган Фонда по месту своей регистрации, с полным комплектом документов (копии документов), обосновывающим необходимость финансового обеспечения предупредительных мер. </a:t>
            </a:r>
          </a:p>
          <a:p>
            <a:pPr algn="just">
              <a:buClr>
                <a:srgbClr val="C00000"/>
              </a:buClr>
              <a:buSzPct val="100000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заявлением представляются:</a:t>
            </a:r>
          </a:p>
          <a:p>
            <a:pPr marL="285750" indent="-285750" algn="just"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план финансового обеспечения предупредительных мер в текущем календарном году</a:t>
            </a:r>
          </a:p>
          <a:p>
            <a:pPr marL="285750" indent="-285750" algn="just"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копия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перечня мероприятий по улучшению условий и охраны труда работников, разработанного по результатам проведения специальной оценки условий труда,</a:t>
            </a:r>
          </a:p>
          <a:p>
            <a:pPr algn="just">
              <a:buClr>
                <a:srgbClr val="C00000"/>
              </a:buClr>
              <a:buSzPct val="100000"/>
            </a:pP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(или) копия (выписка из) коллективного договора (соглашения по охране труда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just">
              <a:buClr>
                <a:srgbClr val="C00000"/>
              </a:buClr>
              <a:buSzPct val="100000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между </a:t>
            </a: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работодателем и представительным органом работников)</a:t>
            </a:r>
          </a:p>
          <a:p>
            <a:pPr marL="285750" indent="-285750" algn="just">
              <a:buClr>
                <a:srgbClr val="C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документы (копии документов), обосновывающие необходимость финансового обеспечения предупредительных мер</a:t>
            </a:r>
          </a:p>
        </p:txBody>
      </p:sp>
      <p:pic>
        <p:nvPicPr>
          <p:cNvPr id="18" name="Picture 10" descr="http://thefireofthewar.ru/1418/images/sampledata/calendar/august/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2" y="5157192"/>
            <a:ext cx="226774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58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44303" y="-17140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7387" y="975658"/>
            <a:ext cx="7439025" cy="1211262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ОТКАЗА </a:t>
            </a:r>
            <a:br>
              <a:rPr lang="ru-RU" altLang="ru-RU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финансовом обеспечении предупредительных мер по сокращению производственного травматизма и профессиональных заболеваний работников</a:t>
            </a:r>
          </a:p>
          <a:p>
            <a:pPr algn="ctr" eaLnBrk="1" hangingPunct="1">
              <a:defRPr/>
            </a:pP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2580" y="2319954"/>
            <a:ext cx="8105117" cy="3615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80000"/>
              </a:lnSpc>
              <a:spcBef>
                <a:spcPts val="425"/>
              </a:spcBef>
              <a:buClr>
                <a:srgbClr val="DB1318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на день подачи заявления у страхователя имеются непогашенные недоимка, задолженность по пеням и штрафам, </a:t>
            </a: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образовавшиеся по итогам отчетного периода в текущем финансовом году, недоимка, выявленная в ходе камеральной или выездной проверки, и (или) начисленные пени и штрафы по итогам камеральной или выездной проверки </a:t>
            </a:r>
            <a:r>
              <a:rPr lang="ru-RU" altLang="ru-RU" sz="1600" b="1" dirty="0" smtClean="0">
                <a:solidFill>
                  <a:srgbClr val="192CB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 algn="just">
              <a:lnSpc>
                <a:spcPct val="80000"/>
              </a:lnSpc>
              <a:spcBef>
                <a:spcPts val="425"/>
              </a:spcBef>
              <a:buClr>
                <a:srgbClr val="DB1318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представленные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страхователем документы содержат недостоверную информацию;</a:t>
            </a:r>
          </a:p>
          <a:p>
            <a:pPr marL="285750" indent="-285750" algn="just">
              <a:lnSpc>
                <a:spcPct val="80000"/>
              </a:lnSpc>
              <a:spcBef>
                <a:spcPts val="425"/>
              </a:spcBef>
              <a:buClr>
                <a:srgbClr val="DB1318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если предусмотренные бюджетом Фонда средства на финансовое обеспечение предупредительных мер на текущий год полностью распределены.</a:t>
            </a:r>
          </a:p>
          <a:p>
            <a:pPr marL="285750" indent="-285750" algn="just">
              <a:lnSpc>
                <a:spcPct val="80000"/>
              </a:lnSpc>
              <a:spcBef>
                <a:spcPts val="425"/>
              </a:spcBef>
              <a:buClr>
                <a:srgbClr val="DB1318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при представлении страхователем неполного комплекта документов</a:t>
            </a:r>
          </a:p>
          <a:p>
            <a:pPr marL="285750" indent="-285750" algn="just">
              <a:lnSpc>
                <a:spcPct val="80000"/>
              </a:lnSpc>
              <a:spcBef>
                <a:spcPts val="500"/>
              </a:spcBef>
              <a:buClr>
                <a:srgbClr val="DB1318"/>
              </a:buClr>
              <a:buSzPct val="100000"/>
              <a:buFont typeface="Wingdings" panose="05000000000000000000" pitchFamily="2" charset="2"/>
              <a:buChar char="ü"/>
            </a:pPr>
            <a:endParaRPr lang="ru-RU" altLang="ru-RU" sz="1600" b="1" i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425"/>
              </a:spcBef>
              <a:buSzPct val="100000"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 в финансовом обеспечении предупредительных мер по другим основаниям не допускается</a:t>
            </a:r>
          </a:p>
          <a:p>
            <a:pPr algn="just">
              <a:lnSpc>
                <a:spcPct val="80000"/>
              </a:lnSpc>
              <a:spcBef>
                <a:spcPts val="425"/>
              </a:spcBef>
              <a:buSzPct val="100000"/>
            </a:pPr>
            <a:endParaRPr lang="ru-RU" altLang="ru-RU" sz="1600" b="1" dirty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80000"/>
              </a:lnSpc>
              <a:spcBef>
                <a:spcPts val="425"/>
              </a:spcBef>
              <a:buSzPct val="100000"/>
            </a:pP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Страхователь </a:t>
            </a: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вправе повторно, но не позднее срока, установленного пунктом 4 Правил, обратиться с заявлением в территориальный орган Фонда по месту своей регистрации. </a:t>
            </a:r>
          </a:p>
        </p:txBody>
      </p:sp>
    </p:spTree>
    <p:extLst>
      <p:ext uri="{BB962C8B-B14F-4D97-AF65-F5344CB8AC3E}">
        <p14:creationId xmlns:p14="http://schemas.microsoft.com/office/powerpoint/2010/main" val="255342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120834" y="-321269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Мероприятия, финансируемые за счет страховых взносов </a:t>
            </a:r>
          </a:p>
          <a:p>
            <a:pPr algn="ctr">
              <a:defRPr/>
            </a:pPr>
            <a:r>
              <a:rPr lang="ru-RU" altLang="ru-RU" sz="1600" b="1" dirty="0" smtClean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Минтруда России от 10 декабря 2012 года № 580н (пункт 3 Правил)</a:t>
            </a:r>
            <a:endParaRPr lang="ru-RU" altLang="ru-RU" sz="1600" b="1" dirty="0">
              <a:solidFill>
                <a:srgbClr val="3760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2785" y="1694967"/>
            <a:ext cx="8255679" cy="5049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6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п</a:t>
            </a: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</a:t>
            </a:r>
            <a:r>
              <a:rPr lang="ru-RU" altLang="ru-RU" sz="15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специальной оценки условий труда;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реализация </a:t>
            </a:r>
            <a:r>
              <a:rPr lang="ru-RU" altLang="ru-RU" sz="15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приведению уровней воздействия вредных и (или) опасных производственных факторов на рабочих местах в соответствие с государственными нормативными требованиями охраны труда;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обучение </a:t>
            </a:r>
            <a:r>
              <a:rPr lang="ru-RU" altLang="ru-RU" sz="15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труда отдельных категорий застрахованных;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приобретение </a:t>
            </a:r>
            <a:r>
              <a:rPr lang="ru-RU" altLang="ru-RU" sz="15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работникам средств индивидуальной защиты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д) санаторно-курортное </a:t>
            </a:r>
            <a:r>
              <a:rPr lang="ru-RU" altLang="ru-RU" sz="15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работников, занятых на работах с вредными и (или) опасными производственными факторами;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е) проведение </a:t>
            </a:r>
            <a:r>
              <a:rPr lang="ru-RU" altLang="ru-RU" sz="15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обязательных периодических медицинских осмотров (обследований) работников, занятых на работах с вредными и (или) опасными производственными факторами;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ж) обеспечение </a:t>
            </a:r>
            <a:r>
              <a:rPr lang="ru-RU" altLang="ru-RU" sz="15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 лечебно-профилактическим питанием;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з) приобретение </a:t>
            </a:r>
            <a:r>
              <a:rPr lang="ru-RU" altLang="ru-RU" sz="15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страхователями приборов для определения наличия и уровня содержания алкоголя (</a:t>
            </a:r>
            <a:r>
              <a:rPr lang="ru-RU" altLang="ru-RU" sz="1500" b="1" dirty="0" err="1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алкотестеры</a:t>
            </a: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altLang="ru-RU" sz="1500" b="1" dirty="0" err="1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алкометры</a:t>
            </a: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ru-RU" altLang="ru-RU" sz="1500" b="1" dirty="0">
              <a:solidFill>
                <a:srgbClr val="1025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и)  приобретение </a:t>
            </a:r>
            <a:r>
              <a:rPr lang="ru-RU" altLang="ru-RU" sz="15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страхователями приборов контроля за режимом труда и отдыха водителей (</a:t>
            </a:r>
            <a:r>
              <a:rPr lang="ru-RU" altLang="ru-RU" sz="1500" b="1" dirty="0" err="1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тахографов</a:t>
            </a:r>
            <a:r>
              <a:rPr lang="ru-RU" altLang="ru-RU" sz="15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5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к) приобретение </a:t>
            </a:r>
            <a:r>
              <a:rPr lang="ru-RU" altLang="ru-RU" sz="1500" b="1" dirty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страхователями аптечек для оказания первой помощи</a:t>
            </a:r>
          </a:p>
          <a:p>
            <a:pPr algn="just">
              <a:lnSpc>
                <a:spcPct val="80000"/>
              </a:lnSpc>
              <a:spcBef>
                <a:spcPts val="425"/>
              </a:spcBef>
              <a:buClr>
                <a:srgbClr val="DB1318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0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>
            <a:spLocks noChangeArrowheads="1"/>
          </p:cNvSpPr>
          <p:nvPr/>
        </p:nvSpPr>
        <p:spPr bwMode="auto">
          <a:xfrm>
            <a:off x="3643313" y="1643063"/>
            <a:ext cx="150018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600" b="1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Прямоугольник 24"/>
          <p:cNvSpPr>
            <a:spLocks noChangeArrowheads="1"/>
          </p:cNvSpPr>
          <p:nvPr/>
        </p:nvSpPr>
        <p:spPr bwMode="auto">
          <a:xfrm>
            <a:off x="2000250" y="4330700"/>
            <a:ext cx="1714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6148" name="Группа 16"/>
          <p:cNvGrpSpPr>
            <a:grpSpLocks/>
          </p:cNvGrpSpPr>
          <p:nvPr/>
        </p:nvGrpSpPr>
        <p:grpSpPr bwMode="auto">
          <a:xfrm>
            <a:off x="0" y="42863"/>
            <a:ext cx="9144000" cy="874712"/>
            <a:chOff x="0" y="42863"/>
            <a:chExt cx="9144000" cy="874712"/>
          </a:xfrm>
        </p:grpSpPr>
        <p:sp>
          <p:nvSpPr>
            <p:cNvPr id="6155" name="Line 16"/>
            <p:cNvSpPr>
              <a:spLocks noChangeShapeType="1"/>
            </p:cNvSpPr>
            <p:nvPr/>
          </p:nvSpPr>
          <p:spPr bwMode="auto">
            <a:xfrm>
              <a:off x="0" y="62230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56" name="Line 16"/>
            <p:cNvSpPr>
              <a:spLocks noChangeShapeType="1"/>
            </p:cNvSpPr>
            <p:nvPr/>
          </p:nvSpPr>
          <p:spPr bwMode="auto">
            <a:xfrm>
              <a:off x="0" y="69215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6157" name="Picture 2" descr="Logo1_color_CMYK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DFB"/>
                </a:clrFrom>
                <a:clrTo>
                  <a:srgbClr val="FEFD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8" y="131763"/>
              <a:ext cx="879475" cy="785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Рисунок 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150" y="42863"/>
              <a:ext cx="744538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9" name="Rectangle 3"/>
            <p:cNvSpPr>
              <a:spLocks noChangeArrowheads="1"/>
            </p:cNvSpPr>
            <p:nvPr/>
          </p:nvSpPr>
          <p:spPr bwMode="auto">
            <a:xfrm>
              <a:off x="1125538" y="131763"/>
              <a:ext cx="7588250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Фонда социального страхования Российской Федерации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Филиал № 1</a:t>
              </a:r>
            </a:p>
          </p:txBody>
        </p:sp>
      </p:grp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793750" y="481013"/>
            <a:ext cx="755650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КЛИЕНТЫ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ФИЛИАЛА № 1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ИРКУТСКОГО </a:t>
            </a: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ОТДЕЛЕНИЯ  </a:t>
            </a:r>
          </a:p>
        </p:txBody>
      </p:sp>
      <p:pic>
        <p:nvPicPr>
          <p:cNvPr id="6150" name="Объект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433513"/>
            <a:ext cx="4594225" cy="46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Rectangle 1"/>
          <p:cNvSpPr txBox="1">
            <a:spLocks noChangeArrowheads="1"/>
          </p:cNvSpPr>
          <p:nvPr/>
        </p:nvSpPr>
        <p:spPr bwMode="auto">
          <a:xfrm>
            <a:off x="5076825" y="930275"/>
            <a:ext cx="3852863" cy="5970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Tx/>
              <a:buNone/>
            </a:pPr>
            <a:endParaRPr lang="ru-RU" altLang="ru-RU" sz="1800" dirty="0" smtClean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Tx/>
              <a:buNone/>
            </a:pPr>
            <a:endParaRPr lang="ru-RU" altLang="ru-RU" sz="18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Tx/>
              <a:buNone/>
            </a:pPr>
            <a:endParaRPr lang="ru-RU" altLang="ru-RU" sz="18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37 785 </a:t>
            </a: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страхователей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Clr>
                <a:schemeClr val="accent1"/>
              </a:buClr>
              <a:buFontTx/>
              <a:buNone/>
            </a:pPr>
            <a:endParaRPr lang="ru-RU" altLang="ru-RU" sz="2000" dirty="0">
              <a:solidFill>
                <a:srgbClr val="25406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459 802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работающих,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None/>
            </a:pP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том числе на вредных (опасных) производствах – </a:t>
            </a: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None/>
            </a:pP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114 466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работающих</a:t>
            </a: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Tx/>
              <a:buNone/>
            </a:pPr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3 313 </a:t>
            </a:r>
            <a:r>
              <a: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получателей страхового обеспечения в связи с несчастными случаями на производстве и профессиональными заболеваниями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ru-RU" alt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ru-RU" alt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643313" y="2349500"/>
            <a:ext cx="1030287" cy="384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62325" y="5157788"/>
            <a:ext cx="1030288" cy="384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13" y="5715000"/>
            <a:ext cx="1030287" cy="384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886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52399" y="-343063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Правилах финансового обеспечения предупредительных мер </a:t>
            </a:r>
            <a:endParaRPr lang="ru-RU" altLang="ru-RU" b="1" dirty="0">
              <a:solidFill>
                <a:srgbClr val="3760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1694967"/>
            <a:ext cx="7272808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6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л) п</a:t>
            </a:r>
            <a:r>
              <a:rPr lang="ru-RU" altLang="ru-RU" sz="14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риобретение отдельных приборов, устройств, оборудования и (или) комплексов (систем) приборов, устройств, оборудования, непосредственно предназначенных для обеспечения безопасности работников и (или) контроля за безопасным ведением работ в рамках технологических процессов, в том числе на подземных работах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4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м) приобретение отдельных приборов, устройств, оборудования и (или) комплексов (систем) приборов, устройств, оборудования, непосредственно обеспечивающих проведение обучения по вопросам безопасного ведения работ, в том числе горных работ, и действиям в случае аварии или инцидента на опасном производственном объекте и (или) дистанционную видео- и аудио фиксацию инструктажей, обучения и иных форм подготовки работников по безопасному производству работ,  а также хранение результатов такой фиксации;</a:t>
            </a:r>
          </a:p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b="1" dirty="0" smtClean="0">
              <a:solidFill>
                <a:srgbClr val="1025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1400" b="1" dirty="0" smtClean="0">
                <a:solidFill>
                  <a:srgbClr val="1025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н) санаторно-курортное лечение работников не ранее чем за пять лет до достижения ими возраста, дающего право на назначение страховой пенсии по старости в соответствии с пенсионным законодательством.</a:t>
            </a:r>
          </a:p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http://gaz-farmek.ru/fileadmin/_processed_/csm_FP21_01_2012067c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7" y="1816200"/>
            <a:ext cx="1006880" cy="117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cdn.vostok.ru/uploads/global/images/product/140x140_fi/134-0065-01.jpg?14785844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74" y="2956383"/>
            <a:ext cx="1198486" cy="11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81" y="4609439"/>
            <a:ext cx="1083675" cy="1249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356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53391" y="-343063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93054"/>
            <a:ext cx="8205639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проведение специальной оценки условий труда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Clr>
                <a:srgbClr val="10253F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локального нормативного акта о создании комиссии по проведению специальной оценки условий труда</a:t>
            </a:r>
          </a:p>
          <a:p>
            <a:pPr marL="285750" indent="-285750" algn="just">
              <a:spcAft>
                <a:spcPts val="600"/>
              </a:spcAft>
              <a:buClr>
                <a:srgbClr val="10253F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договора с организацией, проводящей </a:t>
            </a:r>
            <a:r>
              <a:rPr lang="ru-RU" altLang="ru-RU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спецоценку</a:t>
            </a:r>
            <a:r>
              <a:rPr lang="ru-RU" altLang="ru-RU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условий труда, с указанием количества рабочих мест, в отношении которых проводится </a:t>
            </a:r>
            <a:r>
              <a:rPr lang="ru-RU" altLang="ru-RU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спецоценка</a:t>
            </a:r>
            <a:r>
              <a:rPr lang="ru-RU" altLang="ru-RU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 стоимости проведения </a:t>
            </a:r>
            <a:r>
              <a:rPr lang="ru-RU" altLang="ru-RU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спецоценки</a:t>
            </a:r>
            <a:endParaRPr lang="ru-RU" altLang="ru-RU" b="1" dirty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313" y="4451242"/>
            <a:ext cx="2819639" cy="15354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478570"/>
            <a:ext cx="2835763" cy="150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1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52399" y="-17140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04" y="1893054"/>
            <a:ext cx="82556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0740" y="1796147"/>
            <a:ext cx="778914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реализация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по приведению уровней воздействия вредных и (или) опасных производственных факторов на рабочих местах в соответствие с государственными нормативными требованиями охраны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</a:t>
            </a:r>
          </a:p>
          <a:p>
            <a:pPr algn="ctr"/>
            <a:endParaRPr lang="ru-RU" alt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отчета о проведении </a:t>
            </a:r>
            <a:r>
              <a:rPr lang="ru-RU" alt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спецоценки</a:t>
            </a: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условий труда</a:t>
            </a:r>
            <a:r>
              <a:rPr lang="ru-RU" alt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подтверждающего превышение предельно допустимых уровней воздействия вредных и (или) опасных производственных факторов на соответствующих рабочих местах (если срок действия результатов аттестации рабочих мест по условиям труда, проведенной в соответствии с действовавшим до дня вступления в силу №426-ФЗ «О специальной оценке условий труда» порядком, не истек, то предоставляется копия отчета о проведении аттестации рабочих мест)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отчета о проведении </a:t>
            </a:r>
            <a:r>
              <a:rPr lang="ru-RU" alt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спецоценки</a:t>
            </a: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условий труда после реализации соответствующих мероприятий </a:t>
            </a:r>
            <a:r>
              <a:rPr lang="ru-RU" alt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свидетельствующего о снижении класса (подкласса) условий труда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документов, подтверждающих приобретение</a:t>
            </a:r>
            <a:r>
              <a:rPr lang="ru-RU" alt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организацией соответствующего оборудования и проведение работ по приведению уровней воздействия вредных и (или) опасных производственных факторов на рабочих местах в соответствие с государственными нормативными требованиями охраны труда</a:t>
            </a:r>
          </a:p>
          <a:p>
            <a:endParaRPr lang="ru-RU" dirty="0">
              <a:solidFill>
                <a:srgbClr val="192CB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2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52399" y="-17140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04" y="1893054"/>
            <a:ext cx="82556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3294" y="1600861"/>
            <a:ext cx="778914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обучение по охране труда</a:t>
            </a:r>
          </a:p>
          <a:p>
            <a:pPr algn="ctr"/>
            <a:endParaRPr lang="ru-RU" alt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приказа о направлении работников на обучение 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труда и (или) на обучение по вопросам безопасного ведения работ, в том числе горных работ, и действиям в случае аварии или инцидента на опасном производственном объекте с отрывом от производства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работников, направляемых на обучение 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охране труда</a:t>
            </a:r>
            <a:r>
              <a:rPr lang="ru-RU" sz="14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(или) на обучение по вопросам безопасного ведения работ, в том числе горных работ, и действиям в случае аварии или инцидента на опасном производственном объекте </a:t>
            </a:r>
            <a:endParaRPr lang="ru-RU" sz="14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договора на проведение обучения 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работодателей и работников вопросам охраны труда с организацией, аккредитованной в установленном порядке и (или) копия договора с организацией, осуществляющей образовательную деятельность, в которой проходили обучение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уведомления Минтруда России о включении обучающей организации в реестр 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оказывающей услуги в области охраны труда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программы обучения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утвержденной в установленном порядке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свидетельства о регистрации опасного производственного объекта в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госреестре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опасных производственных объектов, в случае направления отдельных категорий работников на обучение в соответствии с п.2.3.2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 обучения по охране труда №1/29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на обучение по вопросам безопасного ведения работ, в том числе горных работ, и действиям в случае аварии или инцидента на опасном производственном объекте </a:t>
            </a:r>
          </a:p>
          <a:p>
            <a:pPr algn="just"/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66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17813" y="-17140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04" y="1893054"/>
            <a:ext cx="82556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0740" y="1796147"/>
            <a:ext cx="778914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обучение по охране труда</a:t>
            </a:r>
          </a:p>
          <a:p>
            <a:pPr algn="ctr"/>
            <a:endParaRPr lang="ru-RU" alt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лицензии на осуществление образовательной деятельности организации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проходили обучение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Одновременно со списком работников страхователь предоставляет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документы, подтверждающие принадлежность указанных в них работников к той или иной категории 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работников, имеющих право проходить обучение за счет средств обязательного соцстрахования</a:t>
            </a:r>
          </a:p>
          <a:p>
            <a:pPr algn="just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включения в список руководителей организаций малого предпринимательства о работников таких организаций (с численностью до 50 человек), на которых возложены обязанности специалистов по охране труда:</a:t>
            </a:r>
          </a:p>
          <a:p>
            <a:pPr algn="just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приказов о назначении на должность руководителей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о средней численности работников организации за прошедший календарный год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приказов о возложении на работников обязанностей специалистов по охране труда</a:t>
            </a:r>
          </a:p>
        </p:txBody>
      </p:sp>
    </p:spTree>
    <p:extLst>
      <p:ext uri="{BB962C8B-B14F-4D97-AF65-F5344CB8AC3E}">
        <p14:creationId xmlns:p14="http://schemas.microsoft.com/office/powerpoint/2010/main" val="57159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52399" y="-17140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04" y="1893054"/>
            <a:ext cx="82556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9943" y="1649091"/>
            <a:ext cx="77891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обучение по охране труда</a:t>
            </a: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включения в список руководителей государственных (муниципальных) учреждений: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</a:t>
            </a:r>
            <a:r>
              <a:rPr lang="ru-RU" sz="14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трудовых книжек или копии приказов о назначении на должность руководителе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</a:p>
          <a:p>
            <a:pPr algn="just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включения в список руководителей и специалистов служб охраны труда организаций: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приказов о назначении на должность руководителей и специалистов служб охраны труда организаций</a:t>
            </a:r>
          </a:p>
          <a:p>
            <a:pPr algn="just"/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3" y="3701159"/>
            <a:ext cx="7632849" cy="27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2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66203" y="-343063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04" y="1893054"/>
            <a:ext cx="82556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9943" y="1649091"/>
            <a:ext cx="778914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в) обучение по охране труда</a:t>
            </a:r>
          </a:p>
          <a:p>
            <a:pPr algn="ctr"/>
            <a:endParaRPr lang="ru-RU" alt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включения в список уполномоченных (доверенных) лиц по охране труда профессиональных союзов и иных уполномоченных работниками представительных органов: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Выписки из протоколов решений профсоюзов или иных уполномоченных работниками представительных органов о назначении лиц по охране труда </a:t>
            </a:r>
          </a:p>
          <a:p>
            <a:pPr algn="just"/>
            <a:endParaRPr lang="ru-RU" sz="14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включения в список отдельных категорий работников организаций, отнесенных к опасным производственным объектам:</a:t>
            </a:r>
          </a:p>
          <a:p>
            <a:pPr algn="just"/>
            <a:endParaRPr 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приказов о назначении на </a:t>
            </a:r>
          </a:p>
          <a:p>
            <a:pPr algn="just"/>
            <a:r>
              <a:rPr lang="ru-RU" sz="14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должность работников, </a:t>
            </a:r>
          </a:p>
          <a:p>
            <a:pPr algn="just"/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подлежащих обучению по </a:t>
            </a:r>
          </a:p>
          <a:p>
            <a:pPr algn="just"/>
            <a:r>
              <a:rPr lang="ru-RU" sz="14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охране труда </a:t>
            </a:r>
          </a:p>
          <a:p>
            <a:pPr algn="just"/>
            <a:r>
              <a:rPr 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соответствии с п.2.3.2 Порядка №1/29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8108" y="4050076"/>
            <a:ext cx="4355030" cy="221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1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43715" y="-24592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04" y="1893054"/>
            <a:ext cx="82556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3016" y="1649091"/>
            <a:ext cx="63960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ИЗМЕНЕНИЯ В НОРМАТИВНО-ПРАВОВЫХ АКТАХ</a:t>
            </a:r>
          </a:p>
          <a:p>
            <a:pPr algn="ctr"/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г)</a:t>
            </a:r>
          </a:p>
          <a:p>
            <a:pPr algn="just"/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Приобретение работникам, занятым на работах с вредными и (или) опасными условиями труда, а также на работах, выполняемых в особых температурных условиях или связанных с загрязнением,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индивидуальной защиты, изготовленных на территории государств – членов Евразийского экономического союза,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типовыми нормами бесплатной выдачи специальной одежды, специальной обуви и других средств индивидуальной защиты и (или) на основании результатов проведения специальной оценки условий труда,  а также смывающих и (или) обезвреживающих средств</a:t>
            </a:r>
          </a:p>
          <a:p>
            <a:pPr algn="just"/>
            <a:endParaRPr lang="ru-RU" alt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C:\Users\Public\Pictures\Sample Pictures\Aquarius\сиз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41" y="4809294"/>
            <a:ext cx="3116729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https://static8.depositphotos.com/1109793/973/v/950/depositphotos_9737522-stock-illustration-business-attention-exclamation-mar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81" y="1930374"/>
            <a:ext cx="152082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394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27631" y="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altLang="ru-RU" b="1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СТРАНЫ УЧАСТНИКИ ЕВРАЗИЙСКОГО ЭКОНОМИЧЕСКОГО СОЮЗА</a:t>
            </a:r>
            <a:endParaRPr lang="ru-RU" altLang="ru-RU" b="1" dirty="0">
              <a:solidFill>
                <a:srgbClr val="C00000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04" y="1893054"/>
            <a:ext cx="82556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Y:\Ракоца А.А\strany-tamozhennogo-soyuza-600x3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94" y="1970828"/>
            <a:ext cx="7445031" cy="390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55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0" y="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04" y="1651844"/>
            <a:ext cx="82556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приобретение СИЗ</a:t>
            </a:r>
          </a:p>
          <a:p>
            <a:pPr marL="285750" indent="-285750" algn="just">
              <a:spcAft>
                <a:spcPts val="600"/>
              </a:spcAft>
              <a:buClr>
                <a:srgbClr val="10253F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приобретаемых СИЗ </a:t>
            </a:r>
            <a:r>
              <a:rPr lang="ru-RU" alt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профессий (должностей) работников, норм выдачи СИЗ со ссылкой на соответствующий пункт типовых норм, а также количества, стоимости</a:t>
            </a: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даты изготовления и срока годности приобретаемых СИЗ  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649091"/>
            <a:ext cx="6919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G:\Dymich\ФСС\2016\фото СИЗ к презентации Голубая речка\image-29-08-16-11-57-7.jpe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05" y="2876742"/>
            <a:ext cx="2700000" cy="355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Костюм ЭКСПЕДИЦИЯ ЛЮК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345" y="3962769"/>
            <a:ext cx="1359044" cy="236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G:\Dymich\ФСС\2016\фото СИЗ к презентации Голубая речка\image-29-08-16-11-57-8.jpeg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56" y="2938986"/>
            <a:ext cx="2700000" cy="348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Выгнутая вправо стрелка 22"/>
          <p:cNvSpPr/>
          <p:nvPr/>
        </p:nvSpPr>
        <p:spPr>
          <a:xfrm rot="1255218">
            <a:off x="3292884" y="2946538"/>
            <a:ext cx="981411" cy="3140227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 rot="20801199">
            <a:off x="5023492" y="2885591"/>
            <a:ext cx="726968" cy="3058815"/>
          </a:xfrm>
          <a:prstGeom prst="curv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44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684213" y="1316038"/>
            <a:ext cx="7886700" cy="7064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НЕСЧАСТНЫХ СЛУЧАЕВ НА ПРОИЗВОДСТВЕ и  ПРОФЕССИОНАЛЬНЫХ ЗАБОЛЕВАНИЙ</a:t>
            </a:r>
            <a:br>
              <a:rPr lang="ru-RU" alt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ПРЕДПРИЯТИЯХ – СТРАХОВАТЕЛЯХ ФИЛИАЛА № 1 </a:t>
            </a:r>
            <a: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195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826324"/>
              </p:ext>
            </p:extLst>
          </p:nvPr>
        </p:nvGraphicFramePr>
        <p:xfrm>
          <a:off x="182563" y="1865313"/>
          <a:ext cx="8707437" cy="427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Лист" r:id="rId3" imgW="8782185" imgH="4314825" progId="Excel.Sheet.8">
                  <p:embed/>
                </p:oleObj>
              </mc:Choice>
              <mc:Fallback>
                <p:oleObj name="Лист" r:id="rId3" imgW="8782185" imgH="4314825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1865313"/>
                        <a:ext cx="8707437" cy="427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196" name="Группа 16"/>
          <p:cNvGrpSpPr>
            <a:grpSpLocks/>
          </p:cNvGrpSpPr>
          <p:nvPr/>
        </p:nvGrpSpPr>
        <p:grpSpPr bwMode="auto">
          <a:xfrm>
            <a:off x="0" y="42863"/>
            <a:ext cx="9144000" cy="874712"/>
            <a:chOff x="0" y="42863"/>
            <a:chExt cx="9144000" cy="874712"/>
          </a:xfrm>
        </p:grpSpPr>
        <p:sp>
          <p:nvSpPr>
            <p:cNvPr id="8197" name="Line 16"/>
            <p:cNvSpPr>
              <a:spLocks noChangeShapeType="1"/>
            </p:cNvSpPr>
            <p:nvPr/>
          </p:nvSpPr>
          <p:spPr bwMode="auto">
            <a:xfrm>
              <a:off x="0" y="62230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8" name="Line 16"/>
            <p:cNvSpPr>
              <a:spLocks noChangeShapeType="1"/>
            </p:cNvSpPr>
            <p:nvPr/>
          </p:nvSpPr>
          <p:spPr bwMode="auto">
            <a:xfrm>
              <a:off x="0" y="69215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8199" name="Picture 2" descr="Logo1_color_CMYK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DFB"/>
                </a:clrFrom>
                <a:clrTo>
                  <a:srgbClr val="FEFD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8" y="131763"/>
              <a:ext cx="879475" cy="785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Рисунок 8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150" y="42863"/>
              <a:ext cx="744538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1" name="Rectangle 3"/>
            <p:cNvSpPr>
              <a:spLocks noChangeArrowheads="1"/>
            </p:cNvSpPr>
            <p:nvPr/>
          </p:nvSpPr>
          <p:spPr bwMode="auto">
            <a:xfrm>
              <a:off x="1125538" y="131763"/>
              <a:ext cx="7588250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Фонда социального страхования Российской Федерации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Филиал №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973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34815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04" y="1651844"/>
            <a:ext cx="825567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приобретение СИЗ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649091"/>
            <a:ext cx="6919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alt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7504" y="2230306"/>
            <a:ext cx="840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реализации требования дат изготовления и сроков годности СИЗ: приложение к товарной накладной (ТОРГ-12)</a:t>
            </a:r>
            <a:endParaRPr lang="ru-RU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3" b="18168"/>
          <a:stretch/>
        </p:blipFill>
        <p:spPr bwMode="auto">
          <a:xfrm>
            <a:off x="353270" y="2855597"/>
            <a:ext cx="8531436" cy="3034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83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52399" y="-243408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04" y="1893054"/>
            <a:ext cx="8255679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приобретение СИЗ</a:t>
            </a:r>
          </a:p>
          <a:p>
            <a:pPr algn="ctr"/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Фонда социального страхования РФ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февраля 2017 г. № 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02-09-11/16-05-3685 «О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финансовом обеспечении предупредительных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проверить правильность указанной в перечне информации о дате изготовления и сроке годности СИЗ можно непосредственно на самом изделии (на бирке, этикетке, упаковке)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произведенных страхователем расходов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СИЗ, либо страхователем должна быть представлена информация, полученная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 отгрузке товара со склада поставщика</a:t>
            </a:r>
            <a:r>
              <a:rPr lang="ru-RU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Также следует учитывать, что на СИЗ должен быть указан срок хранения, по истечении которого товар нельзя использовать, либо срок эксплуатации, что также подразумевает срок годности. </a:t>
            </a:r>
            <a:br>
              <a:rPr lang="ru-RU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8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120835" y="-243408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7504" y="1893054"/>
            <a:ext cx="825567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приобретение СИЗ</a:t>
            </a:r>
          </a:p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Clr>
                <a:srgbClr val="10253F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СИЗ,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приобретаемых с учетом результатов проведения </a:t>
            </a:r>
            <a:r>
              <a:rPr lang="ru-RU" altLang="ru-RU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спецоценки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труда с указанием профессий (должностей) работников, норм выдачи СИЗ, а также количества, стоимости, даты изготовления и срока годности приобретаемых СИЗ; </a:t>
            </a:r>
          </a:p>
          <a:p>
            <a:pPr marL="342900" indent="-342900" algn="just">
              <a:spcAft>
                <a:spcPts val="600"/>
              </a:spcAft>
              <a:buClr>
                <a:srgbClr val="10253F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опии сертификатов (деклараций) соответствия СИЗ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техническому регламенту Таможенного союза «О безопасности средств индивидуальной защиты» (ТР ТС 019/2011), утвержденному Решением Комиссии Таможенного союза от 9 декабря 2011г. № 878, с изменениями, внесенными решением Коллегии Евразийской экономической комиссии от 13 ноября 2012 г. № 221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84" y="5019278"/>
            <a:ext cx="262731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173" y="4846508"/>
            <a:ext cx="2481262" cy="14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774" y="4785122"/>
            <a:ext cx="1695450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04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36206" y="-243424"/>
            <a:ext cx="9395012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666" y="1469554"/>
            <a:ext cx="825567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приобретение СИЗ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 соответствия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СИЗ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техническому регламенту Таможенного союза «О безопасности индивидуальной защиты»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019/2011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" descr="G:\Dymich\ФСС\2016\фото СИЗ к презентации Голубая речка\монблан сертификат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4" y="3003155"/>
            <a:ext cx="242243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G:\Dymich\ФСС\2016\фото СИЗ к презентации Голубая речка\экспедиция декларация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33" y="3320495"/>
            <a:ext cx="2423202" cy="328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Фигура, имеющая форму буквы L 18"/>
          <p:cNvSpPr/>
          <p:nvPr/>
        </p:nvSpPr>
        <p:spPr>
          <a:xfrm rot="17389846">
            <a:off x="2361224" y="2931785"/>
            <a:ext cx="390315" cy="297378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Фигура, имеющая форму буквы L 19"/>
          <p:cNvSpPr/>
          <p:nvPr/>
        </p:nvSpPr>
        <p:spPr>
          <a:xfrm rot="17389846">
            <a:off x="4191035" y="3165811"/>
            <a:ext cx="390315" cy="297378"/>
          </a:xfrm>
          <a:prstGeom prst="corne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pic>
        <p:nvPicPr>
          <p:cNvPr id="22" name="Picture 3" descr="G:\Dymich\ФСС\2016\фото СИЗ к презентации Голубая речка\водолазное белье сертификат добр_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50" y="2914484"/>
            <a:ext cx="242243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G:\Dymich\ФСС\2016\фото СИЗ к презентации Голубая речка\валенки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31" y="3454173"/>
            <a:ext cx="2065833" cy="330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Умножение 23"/>
          <p:cNvSpPr/>
          <p:nvPr/>
        </p:nvSpPr>
        <p:spPr>
          <a:xfrm>
            <a:off x="6867714" y="2696187"/>
            <a:ext cx="683568" cy="72443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Умножение 24"/>
          <p:cNvSpPr/>
          <p:nvPr/>
        </p:nvSpPr>
        <p:spPr>
          <a:xfrm>
            <a:off x="8118373" y="3357108"/>
            <a:ext cx="683568" cy="72443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472830" y="5074944"/>
            <a:ext cx="1676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ТР ТС 017/2011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41789" y="4749649"/>
            <a:ext cx="1676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ТР ТС </a:t>
            </a:r>
            <a:r>
              <a:rPr lang="ru-RU" b="1" dirty="0" smtClean="0">
                <a:solidFill>
                  <a:srgbClr val="FF0000"/>
                </a:solidFill>
              </a:rPr>
              <a:t>019/2011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75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120835" y="-243408"/>
            <a:ext cx="9247730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807013"/>
            <a:ext cx="8360767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приобретение СИЗ</a:t>
            </a:r>
          </a:p>
          <a:p>
            <a:pPr lvl="0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проверить наличие и статус сертификата/декларации соответствия СИЗ ТР ТС 019/2011</a:t>
            </a:r>
          </a:p>
          <a:p>
            <a:pPr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Официальный сайт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Росаккредитации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fsa.gov.ru</a:t>
            </a:r>
            <a:endParaRPr lang="ru-RU" b="1" dirty="0">
              <a:solidFill>
                <a:srgbClr val="FF0000"/>
              </a:solidFill>
            </a:endParaRPr>
          </a:p>
          <a:p>
            <a:pPr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4604" r="6364" b="10210"/>
          <a:stretch/>
        </p:blipFill>
        <p:spPr>
          <a:xfrm>
            <a:off x="834233" y="3245868"/>
            <a:ext cx="7704856" cy="31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2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120835" y="-243408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972" y="1664761"/>
            <a:ext cx="830228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приобретение СИЗ</a:t>
            </a:r>
          </a:p>
          <a:p>
            <a:pPr marL="285750" indent="-285750" algn="just">
              <a:buClr>
                <a:srgbClr val="10253F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заключения о подтверждении производства </a:t>
            </a:r>
          </a:p>
          <a:p>
            <a:pPr algn="just">
              <a:buClr>
                <a:srgbClr val="10253F"/>
              </a:buClr>
              <a:buSzPct val="100000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промышленной продукции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РФ,</a:t>
            </a:r>
          </a:p>
          <a:p>
            <a:pPr algn="just">
              <a:buClr>
                <a:srgbClr val="10253F"/>
              </a:buClr>
              <a:buSzPct val="100000"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выданного Министерством промышленности </a:t>
            </a:r>
          </a:p>
          <a:p>
            <a:pPr algn="just">
              <a:buClr>
                <a:srgbClr val="10253F"/>
              </a:buClr>
              <a:buSzPct val="100000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 торговли РФ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отношении специальной одежды, </a:t>
            </a:r>
          </a:p>
          <a:p>
            <a:pPr algn="just">
              <a:buClr>
                <a:srgbClr val="10253F"/>
              </a:buClr>
              <a:buSzPct val="100000"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специальной обуви или других средств </a:t>
            </a:r>
          </a:p>
          <a:p>
            <a:pPr algn="just">
              <a:buClr>
                <a:srgbClr val="10253F"/>
              </a:buClr>
              <a:buSzPct val="100000"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индивидуальной защиты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СИЗ, </a:t>
            </a:r>
          </a:p>
          <a:p>
            <a:pPr algn="just">
              <a:buClr>
                <a:srgbClr val="10253F"/>
              </a:buClr>
              <a:buSzPct val="100000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изготовленных на территории </a:t>
            </a:r>
          </a:p>
          <a:p>
            <a:pPr algn="just">
              <a:buClr>
                <a:srgbClr val="10253F"/>
              </a:buClr>
              <a:buSzPct val="100000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Российской Федерации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spcAft>
                <a:spcPts val="600"/>
              </a:spcAft>
              <a:buClr>
                <a:srgbClr val="10253F"/>
              </a:buClr>
              <a:buSzPct val="100000"/>
            </a:pPr>
            <a:endParaRPr lang="ru-RU" alt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Clr>
                <a:srgbClr val="10253F"/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декларации о происхождении товара </a:t>
            </a:r>
          </a:p>
          <a:p>
            <a:pPr algn="just">
              <a:buClr>
                <a:srgbClr val="10253F"/>
              </a:buClr>
              <a:buSzPct val="100000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или сертификата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происхождении товара – </a:t>
            </a:r>
          </a:p>
          <a:p>
            <a:pPr algn="just">
              <a:buClr>
                <a:srgbClr val="10253F"/>
              </a:buClr>
              <a:buSzPct val="100000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для СИЗ, изготовленных на территории других </a:t>
            </a:r>
          </a:p>
          <a:p>
            <a:pPr algn="just">
              <a:buClr>
                <a:srgbClr val="10253F"/>
              </a:buClr>
              <a:buSzPct val="100000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государств – членов Евразийского экономического </a:t>
            </a:r>
          </a:p>
          <a:p>
            <a:pPr algn="just">
              <a:buClr>
                <a:srgbClr val="10253F"/>
              </a:buClr>
              <a:buSzPct val="100000"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союза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1744993"/>
            <a:ext cx="3411989" cy="453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6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27631" y="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993353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</a:p>
          <a:p>
            <a:pPr algn="ctr" eaLnBrk="1" hangingPunct="1">
              <a:defRPr/>
            </a:pP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93054"/>
            <a:ext cx="820563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endParaRPr lang="ru-RU" alt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получения 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Заключения о подтверждении производства промышленной продукции на территории 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</a:p>
          <a:p>
            <a:pPr algn="ctr">
              <a:spcBef>
                <a:spcPct val="0"/>
              </a:spcBef>
              <a:defRPr/>
            </a:pPr>
            <a:endParaRPr lang="ru-RU" altLang="ru-RU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промышленности и торговли РФ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5 рабочих дней </a:t>
            </a: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поступления заявления и сопутствующих документов (в </a:t>
            </a:r>
            <a:r>
              <a:rPr lang="ru-RU" altLang="ru-RU" sz="1400" b="1" dirty="0" err="1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Акта экспертизы или Сертификата происхождения продукции) осуществляет проверку изложенных в них сведений.</a:t>
            </a:r>
            <a:b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проверки документов Министерство промышленности и торговли РФ в течение 5 рабочих дней:</a:t>
            </a:r>
            <a:b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400" b="1" dirty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выдает заключение или отказывает в выдаче заключения с указанием причин такого отказа. </a:t>
            </a:r>
            <a:b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действительно в течение 1 года со дня его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выдачи!</a:t>
            </a:r>
            <a:endParaRPr lang="ru-RU" alt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Выдача заключения осуществляется на безвозмездной основе</a:t>
            </a:r>
            <a:r>
              <a:rPr lang="ru-RU" altLang="ru-RU" sz="1600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3613" y="1771743"/>
            <a:ext cx="2390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приобретение СИЗ</a:t>
            </a:r>
          </a:p>
        </p:txBody>
      </p:sp>
    </p:spTree>
    <p:extLst>
      <p:ext uri="{BB962C8B-B14F-4D97-AF65-F5344CB8AC3E}">
        <p14:creationId xmlns:p14="http://schemas.microsoft.com/office/powerpoint/2010/main" val="392776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53391" y="-347647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1506457"/>
            <a:ext cx="7929889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buClr>
                <a:srgbClr val="10253F"/>
              </a:buClr>
              <a:buSzPct val="100000"/>
            </a:pPr>
            <a:r>
              <a:rPr lang="ru-RU" alt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г) приобретение СИЗ</a:t>
            </a:r>
          </a:p>
          <a:p>
            <a:pPr lvl="0" algn="just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проверить наличие и статус сертификата/декларации соответствия СИЗ ТР ТС 019/2011, выданных в других государствах Таможенного Союза (кроме России)</a:t>
            </a:r>
          </a:p>
          <a:p>
            <a:pPr algn="just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Официальный сайт Евразийской экономической комиссии </a:t>
            </a:r>
          </a:p>
          <a:p>
            <a:pPr algn="just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www.eurasiancommission.org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3344615"/>
            <a:ext cx="40324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Путь поиска:</a:t>
            </a: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Техническое регулирование</a:t>
            </a:r>
          </a:p>
          <a:p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Департамент технического регулирования и аккредитации </a:t>
            </a:r>
          </a:p>
          <a:p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Оценка соответствия и обеспечение единства измерений </a:t>
            </a:r>
          </a:p>
          <a:p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Единый реестр выданных сертификатов соответствия и зарегистрированных деклараций о соответствии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12" y="3127194"/>
            <a:ext cx="4106523" cy="3198684"/>
          </a:xfrm>
          <a:prstGeom prst="rect">
            <a:avLst/>
          </a:prstGeom>
        </p:spPr>
      </p:pic>
      <p:sp>
        <p:nvSpPr>
          <p:cNvPr id="15" name="Стрелка вправо 14"/>
          <p:cNvSpPr/>
          <p:nvPr/>
        </p:nvSpPr>
        <p:spPr>
          <a:xfrm flipV="1">
            <a:off x="3831013" y="3501006"/>
            <a:ext cx="605186" cy="28208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3831013" y="4173582"/>
            <a:ext cx="571252" cy="310717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3842443" y="5085184"/>
            <a:ext cx="559822" cy="28803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1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27631" y="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93054"/>
            <a:ext cx="820563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д) санаторно-курортное лечение работников, занятых на работах с вредными и (или) опасными производственными факторами</a:t>
            </a:r>
          </a:p>
          <a:p>
            <a:pPr algn="ctr">
              <a:spcBef>
                <a:spcPct val="0"/>
              </a:spcBef>
              <a:defRPr/>
            </a:pPr>
            <a:endParaRPr lang="ru-RU" alt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акт  врачебной </a:t>
            </a:r>
          </a:p>
          <a:p>
            <a:pPr lvl="0" algn="just"/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комиссии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проведения </a:t>
            </a:r>
          </a:p>
          <a:p>
            <a:pPr lvl="0" algn="just"/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обязательных периодических </a:t>
            </a:r>
          </a:p>
          <a:p>
            <a:pPr lvl="0" algn="just"/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медицинских осмотров</a:t>
            </a:r>
          </a:p>
          <a:p>
            <a:pPr lvl="0" algn="just"/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(обследований) работников;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Списки работников, направляемых </a:t>
            </a:r>
          </a:p>
          <a:p>
            <a:pPr lvl="0" algn="just"/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на СКЛ,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рекомендаций,</a:t>
            </a:r>
          </a:p>
          <a:p>
            <a:pPr lvl="0" algn="just"/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содержащихся в заключительном акте;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лицензии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</a:t>
            </a:r>
          </a:p>
          <a:p>
            <a:pPr lvl="0" algn="just"/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осуществляющей СКЛ;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договоров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организацией, </a:t>
            </a:r>
          </a:p>
          <a:p>
            <a:pPr lvl="0" algn="just"/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осуществляющей СКЛ работников,</a:t>
            </a:r>
          </a:p>
          <a:p>
            <a:pPr lvl="0" algn="just"/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счетов на приобретение путевок;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Калькуляция стоимости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путевки.</a:t>
            </a:r>
          </a:p>
          <a:p>
            <a:pPr algn="just"/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394" y="2689354"/>
            <a:ext cx="4325782" cy="341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4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27631" y="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93054"/>
            <a:ext cx="820563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н) санаторно-курортное лечение работников не ранее чем за пять лет до достижения ими возраста, дающего право на назначение страховой пенсии по старости в соответствии с пенсионным законодательством</a:t>
            </a:r>
          </a:p>
          <a:p>
            <a:pPr algn="ctr">
              <a:spcBef>
                <a:spcPct val="0"/>
              </a:spcBef>
              <a:defRPr/>
            </a:pPr>
            <a:endParaRPr lang="ru-RU" altLang="ru-RU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справки </a:t>
            </a:r>
            <a:r>
              <a:rPr 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путевки на СКЛ </a:t>
            </a: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(форма №070/у</a:t>
            </a:r>
            <a:r>
              <a:rPr 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при отсутствии заключительного акта;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списки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r>
              <a:rPr 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направляемых на СКЛ, с указанием рекомендаций, содержащихся в справке по форме №070/у, при отсутствии заключительного акта;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документа, удостоверяющего личность работника</a:t>
            </a:r>
            <a:r>
              <a:rPr 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направляемого на СКЛ;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письменное согласие работника</a:t>
            </a:r>
            <a:r>
              <a:rPr 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обработку персональных данных;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лицензии организации</a:t>
            </a:r>
            <a:r>
              <a:rPr 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осуществляющей СКЛ работников на территории РФ;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</a:t>
            </a: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договора </a:t>
            </a:r>
            <a:r>
              <a:rPr 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организацией, осуществляющей СКЛ работников, и (или) счетов на приобретение путевок;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калькуляция стоимости </a:t>
            </a:r>
            <a:r>
              <a:rPr 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путевки.</a:t>
            </a:r>
          </a:p>
          <a:p>
            <a:pPr>
              <a:spcBef>
                <a:spcPct val="0"/>
              </a:spcBef>
              <a:defRPr/>
            </a:pPr>
            <a:endParaRPr lang="ru-RU" altLang="ru-RU" sz="1600" dirty="0">
              <a:solidFill>
                <a:srgbClr val="2A40E2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3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5150" y="4076700"/>
            <a:ext cx="4092575" cy="354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ru-RU" sz="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eaLnBrk="1" hangingPunct="1">
              <a:buFont typeface="Wingdings" panose="05000000000000000000" pitchFamily="2" charset="2"/>
              <a:buChar char="ü"/>
              <a:defRPr/>
            </a:pPr>
            <a:endParaRPr lang="ru-RU" sz="11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0838" y="987425"/>
            <a:ext cx="8578850" cy="137001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Задачи обязательного социального страхования от несчастных случаев на производстве и профессиональных заболеваний</a:t>
            </a:r>
          </a:p>
          <a:p>
            <a:pPr algn="ctr" eaLnBrk="1" hangingPunct="1"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(ст.1 Федерального закона от 24.07.1998 №125-ФЗ «Об обязательном социальном страховании от несчастных случаев на производстве и профессиональных заболеваний») </a:t>
            </a:r>
          </a:p>
        </p:txBody>
      </p:sp>
      <p:grpSp>
        <p:nvGrpSpPr>
          <p:cNvPr id="15364" name="Группа 16"/>
          <p:cNvGrpSpPr>
            <a:grpSpLocks/>
          </p:cNvGrpSpPr>
          <p:nvPr/>
        </p:nvGrpSpPr>
        <p:grpSpPr bwMode="auto">
          <a:xfrm>
            <a:off x="0" y="42863"/>
            <a:ext cx="9144000" cy="874712"/>
            <a:chOff x="0" y="42863"/>
            <a:chExt cx="9144000" cy="874712"/>
          </a:xfrm>
        </p:grpSpPr>
        <p:sp>
          <p:nvSpPr>
            <p:cNvPr id="15370" name="Line 16"/>
            <p:cNvSpPr>
              <a:spLocks noChangeShapeType="1"/>
            </p:cNvSpPr>
            <p:nvPr/>
          </p:nvSpPr>
          <p:spPr bwMode="auto">
            <a:xfrm>
              <a:off x="0" y="62230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371" name="Line 16"/>
            <p:cNvSpPr>
              <a:spLocks noChangeShapeType="1"/>
            </p:cNvSpPr>
            <p:nvPr/>
          </p:nvSpPr>
          <p:spPr bwMode="auto">
            <a:xfrm>
              <a:off x="0" y="692150"/>
              <a:ext cx="9144000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15372" name="Picture 2" descr="Logo1_color_CMYK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DFB"/>
                </a:clrFrom>
                <a:clrTo>
                  <a:srgbClr val="FEFD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8" y="131763"/>
              <a:ext cx="879475" cy="7858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3" name="Рисунок 8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5150" y="42863"/>
              <a:ext cx="744538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4" name="Rectangle 3"/>
            <p:cNvSpPr>
              <a:spLocks noChangeArrowheads="1"/>
            </p:cNvSpPr>
            <p:nvPr/>
          </p:nvSpPr>
          <p:spPr bwMode="auto">
            <a:xfrm>
              <a:off x="1125538" y="131763"/>
              <a:ext cx="7588250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Фонда социального страхования Российской Федерации</a:t>
              </a:r>
            </a:p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200" b="1">
                  <a:solidFill>
                    <a:srgbClr val="0054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Филиал № 1</a:t>
              </a:r>
            </a:p>
          </p:txBody>
        </p:sp>
      </p:grpSp>
      <p:sp>
        <p:nvSpPr>
          <p:cNvPr id="15365" name="TextBox 5"/>
          <p:cNvSpPr txBox="1">
            <a:spLocks noChangeArrowheads="1"/>
          </p:cNvSpPr>
          <p:nvPr/>
        </p:nvSpPr>
        <p:spPr bwMode="auto">
          <a:xfrm>
            <a:off x="5100638" y="2505075"/>
            <a:ext cx="3732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002060"/>
                </a:solidFill>
              </a:rPr>
              <a:t>   </a:t>
            </a:r>
            <a:endParaRPr lang="ru-RU" altLang="ru-RU" sz="1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6" name="TextBox 2"/>
          <p:cNvSpPr txBox="1">
            <a:spLocks noChangeArrowheads="1"/>
          </p:cNvSpPr>
          <p:nvPr/>
        </p:nvSpPr>
        <p:spPr bwMode="auto">
          <a:xfrm>
            <a:off x="4284663" y="2506663"/>
            <a:ext cx="4548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61975" y="2524125"/>
            <a:ext cx="8148638" cy="914400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социальной защиты застрахованных и экономической заинтересованности субъектов страхования в снижении профессионального риска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9750" y="3563938"/>
            <a:ext cx="8148638" cy="148272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вреда, причиненного жизни и здоровью застрахованного при исполнении им обязанностей по трудовому договору (контракту) и в иных установленных ФЗ случаях, путем предоставления застрахованному в полном объеме всех необходимых видов обеспечения по страхованию, в том числе оплату на медицинскую, социальную и профессиональную реабилитацию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61975" y="5194300"/>
            <a:ext cx="8148638" cy="898525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предупредительных мер по сокращению производственного травматизма и профессиональных заболеваний </a:t>
            </a:r>
          </a:p>
        </p:txBody>
      </p:sp>
    </p:spTree>
    <p:extLst>
      <p:ext uri="{BB962C8B-B14F-4D97-AF65-F5344CB8AC3E}">
        <p14:creationId xmlns:p14="http://schemas.microsoft.com/office/powerpoint/2010/main" val="10818983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120835" y="120221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93054"/>
            <a:ext cx="8205639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е) проведение обязательных периодических медицинских осмотров (обследований) работников, занятых на работах с вредными и (или) опасными производственными факторами</a:t>
            </a:r>
          </a:p>
          <a:p>
            <a:pPr algn="ctr">
              <a:spcBef>
                <a:spcPct val="0"/>
              </a:spcBef>
              <a:defRPr/>
            </a:pPr>
            <a:endParaRPr lang="ru-RU" altLang="ru-RU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списка работников,</a:t>
            </a: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подлежащих прохождению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обязательных периодических медицинских осмотров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(обследований) в текущем календарном году,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утвержденного работодателем;</a:t>
            </a:r>
          </a:p>
          <a:p>
            <a:pPr>
              <a:spcBef>
                <a:spcPct val="0"/>
              </a:spcBef>
              <a:defRPr/>
            </a:pPr>
            <a:endParaRPr lang="ru-RU" altLang="ru-RU" sz="1400" b="1" dirty="0" smtClean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договора с медицинской организацией </a:t>
            </a: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проведение обязательных периодических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медицинских осмотров (обследований) работников;</a:t>
            </a:r>
          </a:p>
          <a:p>
            <a:pPr>
              <a:spcBef>
                <a:spcPct val="0"/>
              </a:spcBef>
              <a:defRPr/>
            </a:pPr>
            <a:endParaRPr lang="ru-RU" altLang="ru-RU" sz="1400" b="1" dirty="0" smtClean="0">
              <a:solidFill>
                <a:srgbClr val="00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лицензии медицинской организации </a:t>
            </a: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осуществление работ и оказание услуг, связанных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 проведением обязательных предварительных и 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периодических медицинских осмотров (обследований)</a:t>
            </a:r>
          </a:p>
          <a:p>
            <a:pPr>
              <a:spcBef>
                <a:spcPct val="0"/>
              </a:spcBef>
              <a:defRPr/>
            </a:pPr>
            <a:r>
              <a:rPr lang="ru-RU" altLang="ru-RU" sz="14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работников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3" y="2989837"/>
            <a:ext cx="3692064" cy="31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79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0" y="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9196" y="1686902"/>
            <a:ext cx="8205639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ж) обеспечение лечебно-профилактическим питанием работников, для которых указанное питание предусмотрено Перечнем производств, профессий и должностей, работа в которых дает право на бесплатное получение ЛПП в связи особо вредными условиями труда   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работников, которым выдается ЛПП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 указанием профессий (должностей) и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норм выдачи со ссылкой на соответствующий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пункт Перечня;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 рациона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ЛПП;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занятости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работников, имеющих право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получение ЛПП;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 о фактически отработанном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работниками времени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особо вредных условиях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труда;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937323"/>
            <a:ext cx="2958977" cy="347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8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27631" y="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93054"/>
            <a:ext cx="820563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ж) обеспечение лечебно-профилактическим питанием работников, для которых указанное питание предусмотрено Перечнем производств, профессий и должностей, работа в которых дает право на бесплатное получение ЛПП в связи особо вредными условиями труда   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постатейных смет расходов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запланированных на обеспечение работников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ЛПП, на планируемый период;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договоров с организациями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питания, если выдача ЛПП производилась не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в структурных подразделениях страхователя;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документов, подтверждающих затраты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на обеспечение работников ЛПП. </a:t>
            </a:r>
            <a:endParaRPr lang="ru-RU" altLang="ru-RU" sz="1600" b="1" dirty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8103" y="3068960"/>
            <a:ext cx="3404033" cy="333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8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27631" y="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93054"/>
            <a:ext cx="8205639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з) приобретение страхователями, работники которых проходят обязательные 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предсменные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(или) 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предрейсовые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медицинские осмотры, приборов для определения наличия и уровня содержания алкоголя 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алкостеры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алкометры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локального нормативного акта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проведении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6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предсменных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(или) </a:t>
            </a:r>
            <a:r>
              <a:rPr lang="ru-RU" altLang="ru-RU" sz="16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предрейсовых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медицинских осмотров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работников;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лицензии страхователя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осуществление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6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предсменных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(или) </a:t>
            </a:r>
            <a:r>
              <a:rPr lang="ru-RU" altLang="ru-RU" sz="16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предрейсовых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медосмотров работников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или копия договора с организацией, оказывающей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услуги по проведения </a:t>
            </a:r>
            <a:r>
              <a:rPr lang="ru-RU" altLang="ru-RU" sz="16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предсменных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(или)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6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предрейсовых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медосмотров работников, с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приложением лицензии данной организации на право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осуществления указанного вида деятельности;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счетов на оплату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приобретаемых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алкотестеров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</a:t>
            </a:r>
            <a:r>
              <a:rPr lang="ru-RU" altLang="ru-RU" sz="16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алкометров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1600" b="1" dirty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949" y="2923548"/>
            <a:ext cx="1609524" cy="2926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7555" y="5032751"/>
            <a:ext cx="1209524" cy="12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8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3914" y="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93054"/>
            <a:ext cx="820563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и) приобретение страхователями, осуществляющими пассажирские и грузовые перевозки, приборов контроля за режимом труда и отдыха водителей (</a:t>
            </a:r>
            <a:r>
              <a:rPr lang="ru-RU" alt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тахографов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лицензий на осуществление пассажирских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(или) грузовых перевозок (при наличии) и (или) копия документа, подтверждающего данный вид экономической деятельности страхователя;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транспортных средств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подлежащих оснащению </a:t>
            </a:r>
            <a:r>
              <a:rPr lang="ru-RU" altLang="ru-RU" sz="16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тахографами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 указанием их государственного регистрационного номера, даты выпуска, сведений о прохождении ТС последнего технического осмотра;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паспортов ТС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Копия свидетельства о регистрации ТС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органах </a:t>
            </a:r>
            <a:r>
              <a:rPr lang="ru-RU" altLang="ru-RU" sz="16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госинспекции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безопасности дорожного движения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счетов на оплату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приобретаемых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6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тахографов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1600" b="1" dirty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5085184"/>
            <a:ext cx="4176469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9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27631" y="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893054"/>
            <a:ext cx="820563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к)  приобретение аптечек для оказания первой помощи  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приобретаемых медицинских изделий </a:t>
            </a: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указанием количества и стоимости приобретаемых медицинских изделий, а также с указанием санитарных постов, подлежащих комплектацией аптечками (в редакции Приказа Минтруда России от 31.10.2017 № 764н).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здравоохранения и социального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Российской Федерации от 5 марта 2011 № 169н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требований к комплектации изделиями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медицинского назначения аптечек для оказания первой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 работникам» (зарегистрирован Министерством </a:t>
            </a:r>
          </a:p>
          <a:p>
            <a:pPr algn="just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юстиции Российской Федерации от 11 апреля 201 № 20452) </a:t>
            </a:r>
            <a:endParaRPr lang="ru-RU" altLang="ru-RU" sz="1600" b="1" dirty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278" y="4148910"/>
            <a:ext cx="1961905" cy="1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0" y="-32018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8290" y="1723722"/>
            <a:ext cx="82056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л) приобретение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приборов, устройств, оборудования и (или) комплексов (систем) приборов, устройств, оборудования, непосредственно предназначенных для обеспечения безопасности работников и (или) контроля за безопасным ведением работ в рамках технологических процессов, в том числе на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подземных работах</a:t>
            </a:r>
          </a:p>
          <a:p>
            <a:pPr algn="ctr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м)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обучения по вопросам безопасного ведения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работ</a:t>
            </a:r>
          </a:p>
          <a:p>
            <a:pPr algn="ctr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документов, обосновывающих </a:t>
            </a:r>
            <a:r>
              <a:rPr lang="ru-RU" alt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организацией соответствующих приборов, устройств, оборудования и (или) комплексов приборов, устройств, оборудования;</a:t>
            </a: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Копии (выписки из) технических проектов </a:t>
            </a:r>
            <a:r>
              <a:rPr lang="ru-RU" alt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(или) проектной документации, которыми предусмотрено приобретение данных приборов;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52" y="4554836"/>
            <a:ext cx="8349960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97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27631" y="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9300" y="805876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Документы, обосновывающие финансовое обеспечение предупредительных мер (пункт 4 Правил)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08290" y="1723722"/>
            <a:ext cx="8205639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л) приобретение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приборов, устройств, оборудования и (или) комплексов (систем) приборов, устройств, оборудования, непосредственно предназначенных для обеспечения безопасности работников и (или) контроля за безопасным ведением работ в рамках технологических процессов, в том числе на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подземных работах</a:t>
            </a:r>
          </a:p>
          <a:p>
            <a:pPr algn="ctr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м) </a:t>
            </a:r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обучения по вопросам безопасного ведения </a:t>
            </a:r>
            <a:r>
              <a:rPr lang="ru-RU" altLang="ru-RU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работ</a:t>
            </a:r>
          </a:p>
          <a:p>
            <a:pPr algn="ctr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ct val="0"/>
              </a:spcBef>
              <a:buFont typeface="Wingdings" panose="05000000000000000000" pitchFamily="2" charset="2"/>
              <a:buChar char="ü"/>
              <a:defRPr/>
            </a:pPr>
            <a:r>
              <a:rPr lang="ru-RU" alt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Сведения о лицензии на осуществление образовательной деятельности</a:t>
            </a:r>
            <a:r>
              <a:rPr lang="ru-RU" alt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случае приобретения приборов, устройств, оборудования и (или) комплексов (систем) приборов, устройств, оборудования, непосредственно обеспечивающих проведение обучения по вопросам безопасного ведения работ, в том числе горных работ, и действиям в случае аварии или инцидента на опасном производственном объекте и (или) дистанционную видео- и </a:t>
            </a:r>
            <a:r>
              <a:rPr lang="ru-RU" altLang="ru-RU" sz="1400" b="1" dirty="0" err="1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аудиофиксацию</a:t>
            </a:r>
            <a:r>
              <a:rPr lang="ru-RU" altLang="ru-RU" sz="1400" b="1" dirty="0" smtClean="0">
                <a:solidFill>
                  <a:srgbClr val="192C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 работников по безопасному производству работ, а также хранение результатов такой фиксации </a:t>
            </a: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defRPr/>
            </a:pPr>
            <a:endParaRPr lang="ru-RU" altLang="ru-RU" sz="1600" b="1" dirty="0" smtClean="0">
              <a:solidFill>
                <a:srgbClr val="192C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826" y="4765013"/>
            <a:ext cx="4470103" cy="22074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36" y="4989389"/>
            <a:ext cx="3487645" cy="200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8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2514" y="-5987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25831" y="945149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SzPct val="100000"/>
            </a:pPr>
            <a:endParaRPr lang="ru-RU" alt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SzPct val="100000"/>
            </a:pP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Замечания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документам страхователей в </a:t>
            </a:r>
            <a:r>
              <a:rPr lang="ru-RU" alt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  <a:p>
            <a:pPr algn="ctr">
              <a:buSzPct val="100000"/>
            </a:pPr>
            <a:endParaRPr lang="ru-RU" altLang="ru-RU" b="1" dirty="0">
              <a:solidFill>
                <a:srgbClr val="3760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52595" y="1796182"/>
            <a:ext cx="63348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1200"/>
              </a:spcAft>
              <a:buSzPct val="100000"/>
            </a:pPr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замечаний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buSzPct val="100000"/>
              <a:buFontTx/>
              <a:buAutoNum type="arabicPeriod"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непогашенных недоимки, пеней и 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штрафов</a:t>
            </a:r>
          </a:p>
          <a:p>
            <a:pPr algn="just">
              <a:buSzPct val="100000"/>
              <a:buFontTx/>
              <a:buAutoNum type="arabicPeriod"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Достоверность и полнота представленных документов: </a:t>
            </a:r>
          </a:p>
          <a:p>
            <a:pPr algn="just"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доверенности на лицо, предоставляющее заявление и документы, отсутствие полномочий в доверенности</a:t>
            </a:r>
          </a:p>
          <a:p>
            <a:pPr algn="just"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недостоверные сведения в заключительных актах по ПМО на СКЛ</a:t>
            </a:r>
          </a:p>
          <a:p>
            <a:pPr algn="just"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на обучение по охране труда другие категории работников либо проведение профессиональной переподготовки работников</a:t>
            </a:r>
          </a:p>
          <a:p>
            <a:pPr algn="just">
              <a:buSzPct val="100000"/>
              <a:buFont typeface="Wingdings" panose="05000000000000000000" pitchFamily="2" charset="2"/>
              <a:buChar char="ü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отсутствие выписки из ЕГРЮЛ для приобретения </a:t>
            </a:r>
            <a:r>
              <a:rPr lang="ru-RU" alt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Тахографов</a:t>
            </a:r>
            <a:endParaRPr lang="ru-RU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2060"/>
              </a:buClr>
              <a:buSzPct val="100000"/>
              <a:buFont typeface="Wingdings" panose="05000000000000000000" pitchFamily="2" charset="2"/>
              <a:buChar char=""/>
            </a:pPr>
            <a:endParaRPr lang="ru-RU" alt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Picture 2" descr="https://static8.depositphotos.com/1109793/973/v/950/depositphotos_9737522-stock-illustration-business-attention-exclamation-mar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00" y="1988840"/>
            <a:ext cx="1800200" cy="256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5019321"/>
            <a:ext cx="8208912" cy="1159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  <a:buSzPct val="100000"/>
            </a:pPr>
            <a:r>
              <a:rPr lang="ru-RU" alt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Обращаем внимание: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buSzPct val="100000"/>
            </a:pPr>
            <a:r>
              <a:rPr lang="ru-RU" alt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контролировать сумму расходов на финансовое обеспечение предупредительных мер, которая не должна превышать сумму страховых взносов, подлежащих перечислению за год в </a:t>
            </a:r>
            <a:r>
              <a:rPr lang="ru-RU" alt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целом!</a:t>
            </a:r>
            <a:endParaRPr lang="ru-RU" alt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4040" y="6441070"/>
            <a:ext cx="49333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</a:p>
        </p:txBody>
      </p:sp>
    </p:spTree>
    <p:extLst>
      <p:ext uri="{BB962C8B-B14F-4D97-AF65-F5344CB8AC3E}">
        <p14:creationId xmlns:p14="http://schemas.microsoft.com/office/powerpoint/2010/main" val="112768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2514" y="-23930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3294" y="780790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altLang="ru-RU" sz="20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финансового обеспечения предупредительных мер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5204" y="1675005"/>
            <a:ext cx="781391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2060"/>
              </a:buClr>
              <a:buSzPct val="100000"/>
              <a:buFont typeface="Wingdings" panose="05000000000000000000" pitchFamily="2" charset="2"/>
              <a:buChar char="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Сумма, разрешенная страхователю на финансовое обеспечение предупредительных мер в текущем финансовом году, не должна превышать сумму страховых взносов, подлежащих перечислению в установленном порядке страхователем в Фонд за год в целом.</a:t>
            </a:r>
          </a:p>
          <a:p>
            <a:pPr lvl="0" algn="just">
              <a:buClr>
                <a:srgbClr val="002060"/>
              </a:buClr>
              <a:buSzPct val="100000"/>
              <a:buFont typeface="Wingdings" panose="05000000000000000000" pitchFamily="2" charset="2"/>
              <a:buChar char=""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уплата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страховых взносов на обязательное социальное страхование осуществляется в полном объеме без уменьшения на сумму расходов на финансовое обеспечение предупредительных мер;</a:t>
            </a:r>
          </a:p>
          <a:p>
            <a:pPr lvl="0" algn="just">
              <a:buClr>
                <a:srgbClr val="002060"/>
              </a:buClr>
              <a:buSzPct val="100000"/>
              <a:buFont typeface="Wingdings" panose="05000000000000000000" pitchFamily="2" charset="2"/>
              <a:buChar char="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день подачи заявления о финансовом обеспечении предупредительных мер  страхователь не должен иметь непогашенные недоимки, задолженность по пеням и штрафам, образовавшиеся по итогам отчетного периода в текущем финансовом году, недоимка, выявленная в ходе камеральной или выездной проверки, и (или) начисленные пени и штрафы по итогам камеральной или выездной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проверки;</a:t>
            </a:r>
          </a:p>
          <a:p>
            <a:pPr algn="just">
              <a:buClr>
                <a:srgbClr val="002060"/>
              </a:buClr>
              <a:buSzPct val="100000"/>
              <a:buFont typeface="Wingdings" panose="05000000000000000000" pitchFamily="2" charset="2"/>
              <a:buChar char="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предупредительных мер осуществляется страхователем за счет собственных средств;</a:t>
            </a:r>
          </a:p>
          <a:p>
            <a:pPr lvl="0" algn="just">
              <a:buClr>
                <a:srgbClr val="002060"/>
              </a:buClr>
              <a:buSzPct val="100000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6463383"/>
            <a:ext cx="5076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</a:p>
        </p:txBody>
      </p:sp>
    </p:spTree>
    <p:extLst>
      <p:ext uri="{BB962C8B-B14F-4D97-AF65-F5344CB8AC3E}">
        <p14:creationId xmlns:p14="http://schemas.microsoft.com/office/powerpoint/2010/main" val="80780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198056" y="-186917"/>
            <a:ext cx="9179294" cy="704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11" name="Объект 2"/>
          <p:cNvSpPr txBox="1">
            <a:spLocks/>
          </p:cNvSpPr>
          <p:nvPr/>
        </p:nvSpPr>
        <p:spPr>
          <a:xfrm>
            <a:off x="124069" y="1988840"/>
            <a:ext cx="8858745" cy="40991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307" y="1006215"/>
            <a:ext cx="7947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SzPct val="100000"/>
            </a:pPr>
            <a:r>
              <a:rPr lang="ru-RU" alt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r>
              <a:rPr lang="ru-RU" altLang="ru-RU" sz="20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предупредительных мер</a:t>
            </a:r>
          </a:p>
          <a:p>
            <a:pPr algn="ctr">
              <a:lnSpc>
                <a:spcPct val="90000"/>
              </a:lnSpc>
              <a:buSzPct val="100000"/>
            </a:pPr>
            <a:r>
              <a:rPr lang="ru-RU" altLang="ru-RU" sz="20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сокращению производственного травматизма </a:t>
            </a:r>
          </a:p>
          <a:p>
            <a:pPr algn="ctr">
              <a:lnSpc>
                <a:spcPct val="90000"/>
              </a:lnSpc>
              <a:buSzPct val="100000"/>
            </a:pPr>
            <a:r>
              <a:rPr lang="ru-RU" altLang="ru-RU" sz="20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профессиональных заболеваний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00307" y="1945834"/>
            <a:ext cx="82642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 algn="just">
              <a:buSzPct val="110000"/>
            </a:pPr>
            <a:r>
              <a:rPr lang="ru-RU" altLang="ru-RU" b="1" dirty="0" smtClean="0">
                <a:solidFill>
                  <a:srgbClr val="002060"/>
                </a:solidFill>
              </a:rPr>
              <a:t>        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управления профессиональными рисками Фонд наряду со страхователями участвует в </a:t>
            </a:r>
            <a:r>
              <a:rPr lang="ru-RU" alt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софинансировании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целого ряда мероприятий, направленных на сокращение производственного травматизма и профессиональной заболеваемости.</a:t>
            </a:r>
          </a:p>
          <a:p>
            <a:pPr marL="0" lvl="2" indent="0" algn="just">
              <a:buSzPct val="110000"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 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2001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принимает решения о направлении страхователями до 20 процентов сумм страховых взносов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обязательное социальное страхование от несчастных случаев на производстве и профессиональных заболеваний 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финансовое обеспечение предупредительных мер</a:t>
            </a:r>
          </a:p>
        </p:txBody>
      </p:sp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400307" y="4401343"/>
            <a:ext cx="8229600" cy="1712913"/>
            <a:chOff x="270" y="2880"/>
            <a:chExt cx="5184" cy="1079"/>
          </a:xfrm>
        </p:grpSpPr>
        <p:grpSp>
          <p:nvGrpSpPr>
            <p:cNvPr id="18" name="Group 4"/>
            <p:cNvGrpSpPr>
              <a:grpSpLocks/>
            </p:cNvGrpSpPr>
            <p:nvPr/>
          </p:nvGrpSpPr>
          <p:grpSpPr bwMode="auto">
            <a:xfrm>
              <a:off x="2025" y="2880"/>
              <a:ext cx="3429" cy="1036"/>
              <a:chOff x="2025" y="2880"/>
              <a:chExt cx="3429" cy="1036"/>
            </a:xfrm>
          </p:grpSpPr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>
              <a:blip r:embed="rId5">
                <a:lum brigh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5" y="2880"/>
                <a:ext cx="2060" cy="103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933" dir="8100000" algn="ctr" rotWithShape="0">
                  <a:srgbClr val="808080">
                    <a:alpha val="50026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lum bright="10000"/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6"/>
              <p:cNvPicPr>
                <a:picLocks noChangeAspect="1" noChangeArrowheads="1"/>
              </p:cNvPicPr>
              <p:nvPr/>
            </p:nvPicPr>
            <p:blipFill>
              <a:blip r:embed="rId6">
                <a:lum bright="1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3" y="2880"/>
                <a:ext cx="1321" cy="103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07933" dir="2700000" algn="ctr" rotWithShape="0">
                  <a:srgbClr val="808080">
                    <a:alpha val="50026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>
                        <a:lum bright="10000"/>
                      </a:blip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7"/>
            <p:cNvPicPr>
              <a:picLocks noChangeAspect="1" noChangeArrowheads="1"/>
            </p:cNvPicPr>
            <p:nvPr/>
          </p:nvPicPr>
          <p:blipFill>
            <a:blip r:embed="rId7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72"/>
            <a:stretch>
              <a:fillRect/>
            </a:stretch>
          </p:blipFill>
          <p:spPr bwMode="auto">
            <a:xfrm>
              <a:off x="270" y="2880"/>
              <a:ext cx="1619" cy="1079"/>
            </a:xfrm>
            <a:prstGeom prst="rect">
              <a:avLst/>
            </a:prstGeom>
            <a:noFill/>
            <a:ln>
              <a:noFill/>
            </a:ln>
            <a:effectLst>
              <a:outerShdw dist="107933" dir="8100000" algn="ctr" rotWithShape="0">
                <a:srgbClr val="808080">
                  <a:alpha val="50026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10000"/>
                    </a:blip>
                    <a:srcRect b="11572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106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1" y="9349"/>
            <a:ext cx="9126895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3294" y="780790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altLang="ru-RU" sz="20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финансового обеспечения предупредительных мер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8387" y="1796182"/>
            <a:ext cx="78139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0000"/>
              </a:buClr>
              <a:buSzPct val="100000"/>
              <a:buFont typeface="Wingdings" panose="05000000000000000000" pitchFamily="2" charset="2"/>
              <a:buChar char=""/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завершения запланированных мероприятий страхователь представляет в территориальный орган Фонда отчет об использовании средств Фонда и документы, подтверждающие произведенные расходы</a:t>
            </a:r>
          </a:p>
          <a:p>
            <a:pPr algn="just">
              <a:buClr>
                <a:srgbClr val="002060"/>
              </a:buClr>
              <a:buSzPct val="100000"/>
              <a:buFont typeface="Wingdings" panose="05000000000000000000" pitchFamily="2" charset="2"/>
              <a:buNone/>
            </a:pP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2060"/>
              </a:buClr>
              <a:buSzPct val="100000"/>
              <a:buFont typeface="Wingdings" panose="05000000000000000000" pitchFamily="2" charset="2"/>
              <a:buChar char=""/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Расходы страхователя, не подтвержденные документами либо произведенные на основании неправильно оформленных или выданных с нарушением установленного порядка документов, не подлежат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возмещению!</a:t>
            </a: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2060"/>
              </a:buClr>
              <a:buSzPct val="100000"/>
              <a:buFont typeface="Wingdings" panose="05000000000000000000" pitchFamily="2" charset="2"/>
              <a:buChar char=""/>
            </a:pPr>
            <a:endParaRPr lang="ru-RU" alt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21427" y="6487778"/>
            <a:ext cx="5082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034" y="4734513"/>
            <a:ext cx="4104456" cy="17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9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1" y="9349"/>
            <a:ext cx="9126895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3294" y="780790"/>
            <a:ext cx="7439025" cy="719309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SzPct val="100000"/>
            </a:pPr>
            <a:r>
              <a:rPr lang="ru-RU" altLang="ru-RU" sz="2000" b="1" dirty="0" smtClean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Возмещение расходов на предупредительные меры</a:t>
            </a:r>
            <a:endParaRPr lang="ru-RU" altLang="ru-RU" sz="2000" b="1" dirty="0">
              <a:solidFill>
                <a:srgbClr val="3760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8387" y="1796182"/>
            <a:ext cx="781391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002060"/>
              </a:buClr>
              <a:buSzPct val="100000"/>
              <a:buFont typeface="Wingdings" panose="05000000000000000000" pitchFamily="2" charset="2"/>
              <a:buChar char=""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Страхователь обращается в территориальный орган Фонда по месту регистрации с заявлением о возмещении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произведенных расходов на оплату предупредительных мер с представлением документов, подтверждающих произведенные расходы,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позднее 15 декабря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соответствующего года.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Форма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такого заявления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приказом Министерства здравоохранения и социального развития РФ от 11.07.2011г. №709н.</a:t>
            </a:r>
          </a:p>
          <a:p>
            <a:pPr algn="just">
              <a:buClr>
                <a:srgbClr val="002060"/>
              </a:buClr>
              <a:buSzPct val="100000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2060"/>
              </a:buClr>
              <a:buSzPct val="100000"/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Территориальный орган Фонда 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5 рабочих дней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приема от страхователя заявления о возмещении произведенных расходов на оплату предупредительных мер и документов, подтверждающих произведенные расходы, принимает решение о возмещении за счет средств бюджета Фонда расходов и производит перечисление средств на расчетный счет страхователя, указанный в этом заявлении.</a:t>
            </a:r>
          </a:p>
          <a:p>
            <a:pPr algn="just">
              <a:buClr>
                <a:srgbClr val="002060"/>
              </a:buClr>
              <a:buSzPct val="100000"/>
              <a:buFont typeface="Wingdings" panose="05000000000000000000" pitchFamily="2" charset="2"/>
              <a:buChar char="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2060"/>
              </a:buClr>
              <a:buSzPct val="100000"/>
              <a:buFont typeface="Wingdings" panose="05000000000000000000" pitchFamily="2" charset="2"/>
              <a:buChar char=""/>
            </a:pPr>
            <a:endParaRPr lang="ru-RU" alt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21427" y="6487778"/>
            <a:ext cx="5082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</a:p>
        </p:txBody>
      </p:sp>
    </p:spTree>
    <p:extLst>
      <p:ext uri="{BB962C8B-B14F-4D97-AF65-F5344CB8AC3E}">
        <p14:creationId xmlns:p14="http://schemas.microsoft.com/office/powerpoint/2010/main" val="134867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0" y="-27384"/>
            <a:ext cx="9167542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72654" y="102867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59583" y="6420239"/>
            <a:ext cx="5082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293" y="2714437"/>
            <a:ext cx="760410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5951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53391" y="-343496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1561" y="1036909"/>
            <a:ext cx="8136904" cy="1645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300"/>
              </a:spcAft>
              <a:buSzPct val="100000"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24.07.98 № 125-ФЗ </a:t>
            </a:r>
          </a:p>
          <a:p>
            <a:pPr algn="ctr">
              <a:lnSpc>
                <a:spcPct val="90000"/>
              </a:lnSpc>
              <a:spcAft>
                <a:spcPts val="300"/>
              </a:spcAft>
              <a:buSzPct val="100000"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ОБЯЗАТЕЛЬНОМ СОЦИАЛЬНОМ СТРАХОВАНИИ  </a:t>
            </a:r>
          </a:p>
          <a:p>
            <a:pPr algn="ctr">
              <a:lnSpc>
                <a:spcPct val="90000"/>
              </a:lnSpc>
              <a:spcAft>
                <a:spcPts val="300"/>
              </a:spcAft>
              <a:buSzPct val="100000"/>
            </a:pPr>
            <a:r>
              <a:rPr lang="ru-RU" alt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НЕСЧАСТНЫХ СЛУЧАЕВ НА ПРОИЗВОДСТВЕ И  ПРОФЕССИОНАЛЬНЫХ ЗАБОЛЕВАНИЙ»</a:t>
            </a:r>
          </a:p>
          <a:p>
            <a:pPr marL="20955" indent="428625" algn="just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/>
          <a:srcRect l="801" r="79979" b="56729"/>
          <a:stretch>
            <a:fillRect/>
          </a:stretch>
        </p:blipFill>
        <p:spPr bwMode="auto">
          <a:xfrm>
            <a:off x="323998" y="2886683"/>
            <a:ext cx="1464480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099745" y="2233844"/>
            <a:ext cx="646246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100000"/>
            </a:pPr>
            <a:endParaRPr lang="ru-RU" alt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ct val="100000"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подпункт 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пункт 1 статья 18  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«Страховщик имеет право: … принимать решение о направлении страхователями в размере, определяемом ежегодно федеральным законом о бюджете Фонда социального страхования Российской Федерации на очередной финансовый год, части сумм страховых взносов 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финансовое обеспечение предупредительных мер по сокращению производственного травматизма и профессиональных </a:t>
            </a:r>
            <a:endParaRPr lang="ru-RU" altLang="ru-RU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ct val="100000"/>
            </a:pP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заболеваний 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  <p:pic>
        <p:nvPicPr>
          <p:cNvPr id="17" name="Picture 4" descr="&quot;Большая Земля&quot; подписала соглашение о сотрудничестве с интернет-порталом Poselki.ru PRTV.PRO"/>
          <p:cNvPicPr>
            <a:picLocks noChangeAspect="1" noChangeArrowheads="1"/>
          </p:cNvPicPr>
          <p:nvPr/>
        </p:nvPicPr>
        <p:blipFill>
          <a:blip r:embed="rId6">
            <a:lum contrast="-52000"/>
          </a:blip>
          <a:srcRect/>
          <a:stretch>
            <a:fillRect/>
          </a:stretch>
        </p:blipFill>
        <p:spPr bwMode="auto">
          <a:xfrm>
            <a:off x="5858956" y="4613236"/>
            <a:ext cx="2734519" cy="1625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025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36205" y="-327546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 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178" y="946723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предупредительных мер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003736247"/>
              </p:ext>
            </p:extLst>
          </p:nvPr>
        </p:nvGraphicFramePr>
        <p:xfrm>
          <a:off x="1031770" y="1484784"/>
          <a:ext cx="7644686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803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0" y="25118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3539" y="892650"/>
            <a:ext cx="8292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SzPct val="100000"/>
            </a:pPr>
            <a:r>
              <a:rPr lang="ru-RU" altLang="ru-RU" sz="20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предупредительных </a:t>
            </a:r>
            <a:r>
              <a:rPr lang="ru-RU" altLang="ru-RU" sz="2000" b="1" dirty="0" smtClean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 по </a:t>
            </a:r>
            <a:r>
              <a:rPr lang="ru-RU" altLang="ru-RU" sz="20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сокращению производственного травматизма </a:t>
            </a:r>
            <a:r>
              <a:rPr lang="ru-RU" altLang="ru-RU" sz="2000" b="1" dirty="0" smtClean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2000" b="1" dirty="0">
                <a:solidFill>
                  <a:srgbClr val="3760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заболеваний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3066" y="1760718"/>
            <a:ext cx="828907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altLang="ru-RU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от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декабря 2019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384-ФЗ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Фонда социального страхования Российской Федерации на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годов» </a:t>
            </a:r>
            <a:endParaRPr lang="ru-RU" alt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Минтруда России от 10 декабря 2012 года № 580н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Правил финансового обеспечения предупредительных мер по сокращению производственного травматизма и профессиональных заболеваний работников и санаторно-курортного лечения работников, занятых на работах с вредными и (или) опасными производственными факторами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altLang="ru-RU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  <a:buFont typeface="Wingdings" panose="05000000000000000000" pitchFamily="2" charset="2"/>
              <a:buChar char="ü"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 социального страхования РФ от 7 мая 2019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237</a:t>
            </a:r>
            <a:endParaRPr lang="ru-RU" altLang="ru-RU" sz="20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административного регламента предоставления Фондом социального страхования Российской Федерации государственной услуги по принятию решения о финансовом обеспечении предупредительных мер по сокращению производственного травматизма и профессиональных заболеваний работников и санаторно-курортного лечения работников, занятых на работах с вредными и (или) опасными производственными факторами»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endParaRPr lang="ru-RU" altLang="ru-RU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endParaRPr lang="ru-RU" alt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endParaRPr lang="ru-RU" altLang="ru-RU" b="1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endParaRPr lang="ru-RU" alt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endParaRPr lang="ru-RU" altLang="ru-RU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40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Documents and Settings\TerentevaOB\Рабочий стол\2019-02-28-15-11-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9"/>
          <a:stretch/>
        </p:blipFill>
        <p:spPr bwMode="auto">
          <a:xfrm>
            <a:off x="-36205" y="-327546"/>
            <a:ext cx="9179294" cy="720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-36206" y="131503"/>
            <a:ext cx="9163101" cy="874712"/>
            <a:chOff x="38808" y="260648"/>
            <a:chExt cx="9126896" cy="874712"/>
          </a:xfrm>
        </p:grpSpPr>
        <p:sp>
          <p:nvSpPr>
            <p:cNvPr id="9" name="Line 16"/>
            <p:cNvSpPr>
              <a:spLocks noChangeShapeType="1"/>
            </p:cNvSpPr>
            <p:nvPr/>
          </p:nvSpPr>
          <p:spPr bwMode="auto">
            <a:xfrm>
              <a:off x="38808" y="84008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38808" y="909935"/>
              <a:ext cx="9126896" cy="0"/>
            </a:xfrm>
            <a:prstGeom prst="line">
              <a:avLst/>
            </a:prstGeom>
            <a:noFill/>
            <a:ln w="19050">
              <a:solidFill>
                <a:srgbClr val="7AA5D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8648" y="260648"/>
              <a:ext cx="743145" cy="87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>
              <a:spLocks noChangeArrowheads="1"/>
            </p:cNvSpPr>
            <p:nvPr/>
          </p:nvSpPr>
          <p:spPr bwMode="auto">
            <a:xfrm>
              <a:off x="815228" y="345816"/>
              <a:ext cx="7574056" cy="44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defPPr>
                <a:defRPr lang="ru-RU"/>
              </a:defPPr>
              <a:lvl1pPr marL="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65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311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69694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6243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2806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3936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5920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2485" algn="l" defTabSz="913115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Государственное учреждение — Иркутское региональное отделение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>
                  <a:solidFill>
                    <a:schemeClr val="tx2"/>
                  </a:solidFill>
                  <a:latin typeface="Times New Roman" pitchFamily="18" charset="0"/>
                </a:rPr>
                <a:t> Фонда социального страхования Российской </a:t>
              </a: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Федерации</a:t>
              </a:r>
            </a:p>
            <a:p>
              <a:pPr algn="ctr" defTabSz="912813">
                <a:tabLst>
                  <a:tab pos="0" algn="l"/>
                  <a:tab pos="912813" algn="l"/>
                  <a:tab pos="1827213" algn="l"/>
                  <a:tab pos="2741613" algn="l"/>
                  <a:tab pos="3656013" algn="l"/>
                  <a:tab pos="4570413" algn="l"/>
                  <a:tab pos="5484813" algn="l"/>
                  <a:tab pos="6399213" algn="l"/>
                  <a:tab pos="7313613" algn="l"/>
                  <a:tab pos="8228013" algn="l"/>
                  <a:tab pos="9142413" algn="l"/>
                  <a:tab pos="10056813" algn="l"/>
                </a:tabLst>
              </a:pPr>
              <a:r>
                <a:rPr lang="ru-RU" altLang="ru-RU" sz="1200" b="1" dirty="0" smtClean="0">
                  <a:solidFill>
                    <a:schemeClr val="tx2"/>
                  </a:solidFill>
                  <a:latin typeface="Times New Roman" pitchFamily="18" charset="0"/>
                </a:rPr>
                <a:t>Филиал №1</a:t>
              </a:r>
              <a:endParaRPr lang="ru-RU" altLang="ru-RU" sz="1200" b="1" dirty="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51" y="260648"/>
              <a:ext cx="974513" cy="815220"/>
            </a:xfrm>
            <a:prstGeom prst="rect">
              <a:avLst/>
            </a:prstGeom>
          </p:spPr>
        </p:pic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3859583" y="6330462"/>
            <a:ext cx="5292080" cy="5275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Отдел страхования профессиональных рисков</a:t>
            </a:r>
            <a:endParaRPr lang="ru-RU" sz="1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6151" y="2926534"/>
            <a:ext cx="8262938" cy="31624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algn="just" eaLnBrk="1" hangingPunct="1">
              <a:buFont typeface="Wingdings" pitchFamily="2" charset="2"/>
              <a:buChar char="ü"/>
              <a:defRPr/>
            </a:pPr>
            <a:r>
              <a:rPr lang="ru-RU" sz="1575" b="1" dirty="0" smtClean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Финансовое обеспечение предупредительных мер осуществляется страхователем за счет сумм страховых взносов на обязательное социальное страхование от несчастных случаев на производстве и профессиональных заболеваний, подлежащих перечислению в установленном порядке страхователем в Фонд в текущем финансовом году</a:t>
            </a:r>
          </a:p>
          <a:p>
            <a:pPr marL="342900" indent="-342900" algn="just" eaLnBrk="1" hangingPunct="1">
              <a:buFont typeface="Wingdings" pitchFamily="2" charset="2"/>
              <a:buChar char="ü"/>
              <a:defRPr/>
            </a:pPr>
            <a:r>
              <a:rPr lang="ru-RU" sz="1575" b="1" dirty="0" smtClean="0">
                <a:solidFill>
                  <a:schemeClr val="tx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Для каждого страхователя рассчитывается объем средств, направляемых на финансовое обеспечение предупредительных мер, который не может превышать 20% сумм страховых взносов на обязательное социальное страхование от несчастных случаев на производстве и профессиональных заболеваний, начисленных им за предшествующий календарный год, за вычетом расходов на выплату обеспечения по указанному виду страхования, произведенных страхователем в предшествующем календарном году </a:t>
            </a:r>
            <a:endParaRPr lang="ru-RU" sz="1575" b="1" dirty="0">
              <a:solidFill>
                <a:schemeClr val="tx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eaLnBrk="1" hangingPunct="1">
              <a:defRPr/>
            </a:pPr>
            <a:endParaRPr lang="ru-RU" sz="10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8"/>
          <p:cNvSpPr txBox="1">
            <a:spLocks noChangeArrowheads="1"/>
          </p:cNvSpPr>
          <p:nvPr/>
        </p:nvSpPr>
        <p:spPr bwMode="auto">
          <a:xfrm>
            <a:off x="1208088" y="1036638"/>
            <a:ext cx="6521450" cy="40011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33929" y="952377"/>
            <a:ext cx="7439025" cy="1732633"/>
          </a:xfrm>
          <a:prstGeom prst="roundRect">
            <a:avLst/>
          </a:prstGeom>
          <a:solidFill>
            <a:srgbClr val="DCE6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Минтруда России от 10 декабря 2012 года № 580н</a:t>
            </a:r>
          </a:p>
          <a:p>
            <a:pPr algn="just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r>
              <a:rPr lang="ru-RU" alt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Правил финансового обеспечения предупредительных мер по сокращению производственного травматизма и профессиональных заболеваний работников и санаторно-курортного лечения работников, занятых на работах с вредными и (или) опасными производственными 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факторам</a:t>
            </a:r>
          </a:p>
          <a:p>
            <a:pPr algn="ctr">
              <a:lnSpc>
                <a:spcPts val="1800"/>
              </a:lnSpc>
              <a:spcAft>
                <a:spcPts val="600"/>
              </a:spcAft>
              <a:buClr>
                <a:srgbClr val="CC3300"/>
              </a:buClr>
              <a:buSzPct val="120000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 2 Правил</a:t>
            </a: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31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3247</TotalTime>
  <Words>5550</Words>
  <Application>Microsoft Office PowerPoint</Application>
  <PresentationFormat>Экран (4:3)</PresentationFormat>
  <Paragraphs>714</Paragraphs>
  <Slides>52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Arial Unicode MS</vt:lpstr>
      <vt:lpstr>Arial</vt:lpstr>
      <vt:lpstr>Calibri</vt:lpstr>
      <vt:lpstr>Georgia</vt:lpstr>
      <vt:lpstr>Times New Roman</vt:lpstr>
      <vt:lpstr>Wingdings</vt:lpstr>
      <vt:lpstr>Тема Office</vt:lpstr>
      <vt:lpstr>Лист</vt:lpstr>
      <vt:lpstr>Презентация PowerPoint</vt:lpstr>
      <vt:lpstr>Презентация PowerPoint</vt:lpstr>
      <vt:lpstr>СТАТИСТИКА НЕСЧАСТНЫХ СЛУЧАЕВ НА ПРОИЗВОДСТВЕ и  ПРОФЕССИОНАЛЬНЫХ ЗАБОЛЕВАНИЙ  НА ПРЕДПРИЯТИЯХ – СТРАХОВАТЕЛЯХ ФИЛИАЛА № 1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RomanovaE</dc:creator>
  <cp:lastModifiedBy>Торохова Елена Петровна</cp:lastModifiedBy>
  <cp:revision>324</cp:revision>
  <cp:lastPrinted>2019-03-04T11:04:36Z</cp:lastPrinted>
  <dcterms:created xsi:type="dcterms:W3CDTF">2018-05-22T04:42:29Z</dcterms:created>
  <dcterms:modified xsi:type="dcterms:W3CDTF">2020-02-17T07:11:54Z</dcterms:modified>
</cp:coreProperties>
</file>